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64" r:id="rId3"/>
    <p:sldId id="289" r:id="rId4"/>
    <p:sldId id="287" r:id="rId5"/>
    <p:sldId id="288" r:id="rId6"/>
    <p:sldId id="291" r:id="rId7"/>
    <p:sldId id="262" r:id="rId8"/>
    <p:sldId id="268" r:id="rId9"/>
    <p:sldId id="269" r:id="rId10"/>
    <p:sldId id="257" r:id="rId11"/>
    <p:sldId id="258" r:id="rId12"/>
    <p:sldId id="259" r:id="rId13"/>
    <p:sldId id="283" r:id="rId14"/>
    <p:sldId id="261" r:id="rId15"/>
    <p:sldId id="284" r:id="rId16"/>
    <p:sldId id="281" r:id="rId17"/>
    <p:sldId id="270" r:id="rId18"/>
    <p:sldId id="271" r:id="rId19"/>
    <p:sldId id="272" r:id="rId20"/>
    <p:sldId id="290" r:id="rId21"/>
    <p:sldId id="263" r:id="rId22"/>
    <p:sldId id="265" r:id="rId23"/>
    <p:sldId id="285" r:id="rId24"/>
    <p:sldId id="282" r:id="rId25"/>
    <p:sldId id="266" r:id="rId26"/>
    <p:sldId id="267" r:id="rId27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33" autoAdjust="0"/>
  </p:normalViewPr>
  <p:slideViewPr>
    <p:cSldViewPr>
      <p:cViewPr varScale="1">
        <p:scale>
          <a:sx n="91" d="100"/>
          <a:sy n="91" d="100"/>
        </p:scale>
        <p:origin x="-102" y="-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8D69B-65EF-4DB9-952B-87195C82711C}" type="datetimeFigureOut">
              <a:rPr lang="cs-CZ" smtClean="0"/>
              <a:pPr/>
              <a:t>14.4.2016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75F1A-BF74-4F1F-BED8-40FD4BC7EB3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67893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75F1A-BF74-4F1F-BED8-40FD4BC7EB36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49938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75F1A-BF74-4F1F-BED8-40FD4BC7EB36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87410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75F1A-BF74-4F1F-BED8-40FD4BC7EB36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81451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75F1A-BF74-4F1F-BED8-40FD4BC7EB36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80344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720" y="2914650"/>
            <a:ext cx="6400561" cy="319104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cs-CZ" noProof="0" smtClean="0"/>
              <a:t>Kliknutím lze upravit styl předlohy.</a:t>
            </a:r>
          </a:p>
        </p:txBody>
      </p:sp>
      <p:sp>
        <p:nvSpPr>
          <p:cNvPr id="726019" name="Rectangle 3"/>
          <p:cNvSpPr>
            <a:spLocks noChangeArrowheads="1"/>
          </p:cNvSpPr>
          <p:nvPr/>
        </p:nvSpPr>
        <p:spPr bwMode="auto">
          <a:xfrm>
            <a:off x="1117653" y="514350"/>
            <a:ext cx="8025154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653" tIns="34327" rIns="68653" bIns="34327" anchor="ctr"/>
          <a:lstStyle/>
          <a:p>
            <a:endParaRPr lang="cs-CZ"/>
          </a:p>
        </p:txBody>
      </p:sp>
      <p:sp>
        <p:nvSpPr>
          <p:cNvPr id="726020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184884" y="1697831"/>
            <a:ext cx="8774232" cy="4810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  <p:txBody>
          <a:bodyPr wrap="square" lIns="69130" tIns="34565" rIns="69130" bIns="34565" anchor="ctr"/>
          <a:lstStyle>
            <a:lvl1pPr algn="ctr">
              <a:defRPr sz="3000"/>
            </a:lvl1pPr>
          </a:lstStyle>
          <a:p>
            <a:pPr lvl="0"/>
            <a:r>
              <a:rPr lang="cs-CZ" noProof="0" smtClean="0"/>
              <a:t>Kliknutím lze upravit styl.</a:t>
            </a:r>
          </a:p>
        </p:txBody>
      </p:sp>
      <p:grpSp>
        <p:nvGrpSpPr>
          <p:cNvPr id="726034" name="Group 18"/>
          <p:cNvGrpSpPr>
            <a:grpSpLocks/>
          </p:cNvGrpSpPr>
          <p:nvPr/>
        </p:nvGrpSpPr>
        <p:grpSpPr bwMode="auto">
          <a:xfrm>
            <a:off x="0" y="-102753"/>
            <a:ext cx="7414441" cy="384099"/>
            <a:chOff x="0" y="-42"/>
            <a:chExt cx="5060" cy="157"/>
          </a:xfrm>
        </p:grpSpPr>
        <p:sp>
          <p:nvSpPr>
            <p:cNvPr id="726035" name="Rectangle 19"/>
            <p:cNvSpPr>
              <a:spLocks noChangeArrowheads="1"/>
            </p:cNvSpPr>
            <p:nvPr userDrawn="1"/>
          </p:nvSpPr>
          <p:spPr bwMode="gray">
            <a:xfrm>
              <a:off x="0" y="-42"/>
              <a:ext cx="2530" cy="157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08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cs-CZ"/>
            </a:p>
          </p:txBody>
        </p:sp>
        <p:sp>
          <p:nvSpPr>
            <p:cNvPr id="726036" name="Rectangle 20"/>
            <p:cNvSpPr>
              <a:spLocks noChangeArrowheads="1"/>
            </p:cNvSpPr>
            <p:nvPr userDrawn="1"/>
          </p:nvSpPr>
          <p:spPr bwMode="gray">
            <a:xfrm>
              <a:off x="2530" y="-42"/>
              <a:ext cx="2530" cy="15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08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cs-CZ"/>
            </a:p>
          </p:txBody>
        </p:sp>
      </p:grpSp>
      <p:pic>
        <p:nvPicPr>
          <p:cNvPr id="726037" name="Picture 21" descr="HUMUSOFT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2476" y="54769"/>
            <a:ext cx="1108111" cy="24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081" y="357188"/>
            <a:ext cx="3846393" cy="40172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353978" y="1041798"/>
            <a:ext cx="6405941" cy="110393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001BB1-EBD3-43BD-B789-4CD6ED3C20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265637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288873" y="357187"/>
            <a:ext cx="471046" cy="377707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134617" y="357187"/>
            <a:ext cx="3417431" cy="169068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001BB1-EBD3-43BD-B789-4CD6ED3C20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499313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081" y="357188"/>
            <a:ext cx="3846393" cy="40172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001BB1-EBD3-43BD-B789-4CD6ED3C20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110167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36" y="3305176"/>
            <a:ext cx="6084185" cy="484823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36" y="3027621"/>
            <a:ext cx="7772281" cy="277554"/>
          </a:xfrm>
        </p:spPr>
        <p:txBody>
          <a:bodyPr anchor="b"/>
          <a:lstStyle>
            <a:lvl1pPr marL="0" indent="0">
              <a:buNone/>
              <a:defRPr sz="1500"/>
            </a:lvl1pPr>
            <a:lvl2pPr marL="343266" indent="0">
              <a:buNone/>
              <a:defRPr sz="1400"/>
            </a:lvl2pPr>
            <a:lvl3pPr marL="686532" indent="0">
              <a:buNone/>
              <a:defRPr sz="1200"/>
            </a:lvl3pPr>
            <a:lvl4pPr marL="1029797" indent="0">
              <a:buNone/>
              <a:defRPr sz="1100"/>
            </a:lvl4pPr>
            <a:lvl5pPr marL="1373063" indent="0">
              <a:buNone/>
              <a:defRPr sz="1100"/>
            </a:lvl5pPr>
            <a:lvl6pPr marL="1716329" indent="0">
              <a:buNone/>
              <a:defRPr sz="1100"/>
            </a:lvl6pPr>
            <a:lvl7pPr marL="2059595" indent="0">
              <a:buNone/>
              <a:defRPr sz="1100"/>
            </a:lvl7pPr>
            <a:lvl8pPr marL="2402860" indent="0">
              <a:buNone/>
              <a:defRPr sz="1100"/>
            </a:lvl8pPr>
            <a:lvl9pPr marL="2746126" indent="0">
              <a:buNone/>
              <a:defRPr sz="1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001BB1-EBD3-43BD-B789-4CD6ED3C20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6611358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081" y="357188"/>
            <a:ext cx="3846393" cy="40172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4082" y="1041798"/>
            <a:ext cx="4130665" cy="183798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255" y="1041798"/>
            <a:ext cx="4130664" cy="183798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001BB1-EBD3-43BD-B789-4CD6ED3C20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527891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842" y="205979"/>
            <a:ext cx="3846393" cy="401723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6843" y="1062754"/>
            <a:ext cx="4040011" cy="56840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3266" indent="0">
              <a:buNone/>
              <a:defRPr sz="1500" b="1"/>
            </a:lvl2pPr>
            <a:lvl3pPr marL="686532" indent="0">
              <a:buNone/>
              <a:defRPr sz="1400" b="1"/>
            </a:lvl3pPr>
            <a:lvl4pPr marL="1029797" indent="0">
              <a:buNone/>
              <a:defRPr sz="1200" b="1"/>
            </a:lvl4pPr>
            <a:lvl5pPr marL="1373063" indent="0">
              <a:buNone/>
              <a:defRPr sz="1200" b="1"/>
            </a:lvl5pPr>
            <a:lvl6pPr marL="1716329" indent="0">
              <a:buNone/>
              <a:defRPr sz="1200" b="1"/>
            </a:lvl6pPr>
            <a:lvl7pPr marL="2059595" indent="0">
              <a:buNone/>
              <a:defRPr sz="1200" b="1"/>
            </a:lvl7pPr>
            <a:lvl8pPr marL="2402860" indent="0">
              <a:buNone/>
              <a:defRPr sz="1200" b="1"/>
            </a:lvl8pPr>
            <a:lvl9pPr marL="2746126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6843" y="1631156"/>
            <a:ext cx="4040011" cy="159791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761" y="1062754"/>
            <a:ext cx="4042397" cy="56840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3266" indent="0">
              <a:buNone/>
              <a:defRPr sz="1500" b="1"/>
            </a:lvl2pPr>
            <a:lvl3pPr marL="686532" indent="0">
              <a:buNone/>
              <a:defRPr sz="1400" b="1"/>
            </a:lvl3pPr>
            <a:lvl4pPr marL="1029797" indent="0">
              <a:buNone/>
              <a:defRPr sz="1200" b="1"/>
            </a:lvl4pPr>
            <a:lvl5pPr marL="1373063" indent="0">
              <a:buNone/>
              <a:defRPr sz="1200" b="1"/>
            </a:lvl5pPr>
            <a:lvl6pPr marL="1716329" indent="0">
              <a:buNone/>
              <a:defRPr sz="1200" b="1"/>
            </a:lvl6pPr>
            <a:lvl7pPr marL="2059595" indent="0">
              <a:buNone/>
              <a:defRPr sz="1200" b="1"/>
            </a:lvl7pPr>
            <a:lvl8pPr marL="2402860" indent="0">
              <a:buNone/>
              <a:defRPr sz="1200" b="1"/>
            </a:lvl8pPr>
            <a:lvl9pPr marL="2746126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761" y="1631156"/>
            <a:ext cx="4042397" cy="159791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001BB1-EBD3-43BD-B789-4CD6ED3C20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512189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081" y="357188"/>
            <a:ext cx="3846393" cy="40172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001BB1-EBD3-43BD-B789-4CD6ED3C20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662961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001BB1-EBD3-43BD-B789-4CD6ED3C20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0127760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843" y="799251"/>
            <a:ext cx="2454987" cy="27707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821" y="204788"/>
            <a:ext cx="5112338" cy="20780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6843" y="1076326"/>
            <a:ext cx="3008240" cy="222154"/>
          </a:xfrm>
        </p:spPr>
        <p:txBody>
          <a:bodyPr/>
          <a:lstStyle>
            <a:lvl1pPr marL="0" indent="0">
              <a:buNone/>
              <a:defRPr sz="1100"/>
            </a:lvl1pPr>
            <a:lvl2pPr marL="343266" indent="0">
              <a:buNone/>
              <a:defRPr sz="900"/>
            </a:lvl2pPr>
            <a:lvl3pPr marL="686532" indent="0">
              <a:buNone/>
              <a:defRPr sz="800"/>
            </a:lvl3pPr>
            <a:lvl4pPr marL="1029797" indent="0">
              <a:buNone/>
              <a:defRPr sz="700"/>
            </a:lvl4pPr>
            <a:lvl5pPr marL="1373063" indent="0">
              <a:buNone/>
              <a:defRPr sz="700"/>
            </a:lvl5pPr>
            <a:lvl6pPr marL="1716329" indent="0">
              <a:buNone/>
              <a:defRPr sz="700"/>
            </a:lvl6pPr>
            <a:lvl7pPr marL="2059595" indent="0">
              <a:buNone/>
              <a:defRPr sz="700"/>
            </a:lvl7pPr>
            <a:lvl8pPr marL="2402860" indent="0">
              <a:buNone/>
              <a:defRPr sz="700"/>
            </a:lvl8pPr>
            <a:lvl9pPr marL="2746126" indent="0">
              <a:buNone/>
              <a:defRPr sz="7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001BB1-EBD3-43BD-B789-4CD6ED3C20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1640194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778" y="3748430"/>
            <a:ext cx="2454987" cy="27707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778" y="459581"/>
            <a:ext cx="5485684" cy="402204"/>
          </a:xfrm>
        </p:spPr>
        <p:txBody>
          <a:bodyPr/>
          <a:lstStyle>
            <a:lvl1pPr marL="0" indent="0">
              <a:buNone/>
              <a:defRPr sz="2400"/>
            </a:lvl1pPr>
            <a:lvl2pPr marL="343266" indent="0">
              <a:buNone/>
              <a:defRPr sz="2100"/>
            </a:lvl2pPr>
            <a:lvl3pPr marL="686532" indent="0">
              <a:buNone/>
              <a:defRPr sz="1800"/>
            </a:lvl3pPr>
            <a:lvl4pPr marL="1029797" indent="0">
              <a:buNone/>
              <a:defRPr sz="1500"/>
            </a:lvl4pPr>
            <a:lvl5pPr marL="1373063" indent="0">
              <a:buNone/>
              <a:defRPr sz="1500"/>
            </a:lvl5pPr>
            <a:lvl6pPr marL="1716329" indent="0">
              <a:buNone/>
              <a:defRPr sz="1500"/>
            </a:lvl6pPr>
            <a:lvl7pPr marL="2059595" indent="0">
              <a:buNone/>
              <a:defRPr sz="1500"/>
            </a:lvl7pPr>
            <a:lvl8pPr marL="2402860" indent="0">
              <a:buNone/>
              <a:defRPr sz="1500"/>
            </a:lvl8pPr>
            <a:lvl9pPr marL="2746126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778" y="4025503"/>
            <a:ext cx="5485684" cy="222154"/>
          </a:xfrm>
        </p:spPr>
        <p:txBody>
          <a:bodyPr/>
          <a:lstStyle>
            <a:lvl1pPr marL="0" indent="0">
              <a:buNone/>
              <a:defRPr sz="1100"/>
            </a:lvl1pPr>
            <a:lvl2pPr marL="343266" indent="0">
              <a:buNone/>
              <a:defRPr sz="900"/>
            </a:lvl2pPr>
            <a:lvl3pPr marL="686532" indent="0">
              <a:buNone/>
              <a:defRPr sz="800"/>
            </a:lvl3pPr>
            <a:lvl4pPr marL="1029797" indent="0">
              <a:buNone/>
              <a:defRPr sz="700"/>
            </a:lvl4pPr>
            <a:lvl5pPr marL="1373063" indent="0">
              <a:buNone/>
              <a:defRPr sz="700"/>
            </a:lvl5pPr>
            <a:lvl6pPr marL="1716329" indent="0">
              <a:buNone/>
              <a:defRPr sz="700"/>
            </a:lvl6pPr>
            <a:lvl7pPr marL="2059595" indent="0">
              <a:buNone/>
              <a:defRPr sz="700"/>
            </a:lvl7pPr>
            <a:lvl8pPr marL="2402860" indent="0">
              <a:buNone/>
              <a:defRPr sz="700"/>
            </a:lvl8pPr>
            <a:lvl9pPr marL="2746126" indent="0">
              <a:buNone/>
              <a:defRPr sz="7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001BB1-EBD3-43BD-B789-4CD6ED3C20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6984406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82" y="1041798"/>
            <a:ext cx="8375837" cy="110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9130" tIns="34565" rIns="69130" bIns="34565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smtClean="0"/>
              <a:t>Body Text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724997" name="Rectangle 5"/>
          <p:cNvSpPr>
            <a:spLocks noGrp="1" noChangeArrowheads="1"/>
          </p:cNvSpPr>
          <p:nvPr>
            <p:ph type="title"/>
          </p:nvPr>
        </p:nvSpPr>
        <p:spPr bwMode="gray">
          <a:xfrm>
            <a:off x="384081" y="357188"/>
            <a:ext cx="5212152" cy="4017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653" tIns="34327" rIns="68653" bIns="3432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smtClean="0"/>
              <a:t>Klepnutím lze upravit styl nadpisů.</a:t>
            </a:r>
          </a:p>
        </p:txBody>
      </p:sp>
      <p:grpSp>
        <p:nvGrpSpPr>
          <p:cNvPr id="725010" name="Group 18"/>
          <p:cNvGrpSpPr>
            <a:grpSpLocks/>
          </p:cNvGrpSpPr>
          <p:nvPr/>
        </p:nvGrpSpPr>
        <p:grpSpPr bwMode="auto">
          <a:xfrm>
            <a:off x="0" y="-102753"/>
            <a:ext cx="7414441" cy="384099"/>
            <a:chOff x="0" y="-42"/>
            <a:chExt cx="5060" cy="157"/>
          </a:xfrm>
        </p:grpSpPr>
        <p:sp>
          <p:nvSpPr>
            <p:cNvPr id="725001" name="Rectangle 9"/>
            <p:cNvSpPr>
              <a:spLocks noChangeArrowheads="1"/>
            </p:cNvSpPr>
            <p:nvPr userDrawn="1"/>
          </p:nvSpPr>
          <p:spPr bwMode="gray">
            <a:xfrm>
              <a:off x="0" y="-42"/>
              <a:ext cx="2530" cy="157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08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cs-CZ"/>
            </a:p>
          </p:txBody>
        </p:sp>
        <p:sp>
          <p:nvSpPr>
            <p:cNvPr id="725002" name="Rectangle 10"/>
            <p:cNvSpPr>
              <a:spLocks noChangeArrowheads="1"/>
            </p:cNvSpPr>
            <p:nvPr userDrawn="1"/>
          </p:nvSpPr>
          <p:spPr bwMode="gray">
            <a:xfrm>
              <a:off x="2530" y="-42"/>
              <a:ext cx="2530" cy="15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08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cs-CZ"/>
            </a:p>
          </p:txBody>
        </p:sp>
      </p:grpSp>
      <p:sp>
        <p:nvSpPr>
          <p:cNvPr id="725009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" y="4825603"/>
            <a:ext cx="380503" cy="31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9130" tIns="34565" rIns="69130" bIns="34565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100">
                <a:solidFill>
                  <a:schemeClr val="tx2"/>
                </a:solidFill>
              </a:defRPr>
            </a:lvl1pPr>
          </a:lstStyle>
          <a:p>
            <a:fld id="{D3001BB1-EBD3-43BD-B789-4CD6ED3C20BA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25011" name="Picture 19" descr="HUMUSOFT_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2476" y="54769"/>
            <a:ext cx="1108111" cy="24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3432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686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02979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37306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14541" indent="-214541" algn="l" rtl="0" eaLnBrk="1" fontAlgn="base" hangingPunct="1">
        <a:lnSpc>
          <a:spcPct val="90000"/>
        </a:lnSpc>
        <a:spcBef>
          <a:spcPct val="30000"/>
        </a:spcBef>
        <a:spcAft>
          <a:spcPct val="10000"/>
        </a:spcAft>
        <a:buSzPct val="100000"/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14899" indent="-171633" algn="l" rtl="0" eaLnBrk="1" fontAlgn="base" hangingPunct="1">
        <a:lnSpc>
          <a:spcPct val="90000"/>
        </a:lnSpc>
        <a:spcBef>
          <a:spcPct val="30000"/>
        </a:spcBef>
        <a:spcAft>
          <a:spcPct val="10000"/>
        </a:spcAft>
        <a:buSzPct val="100000"/>
        <a:buChar char="–"/>
        <a:defRPr sz="1200" b="1">
          <a:solidFill>
            <a:schemeClr val="bg2"/>
          </a:solidFill>
          <a:latin typeface="+mn-lt"/>
        </a:defRPr>
      </a:lvl2pPr>
      <a:lvl3pPr marL="858164" indent="-171633" algn="l" rtl="0" eaLnBrk="1" fontAlgn="base" hangingPunct="1">
        <a:spcBef>
          <a:spcPct val="20000"/>
        </a:spcBef>
        <a:spcAft>
          <a:spcPct val="0"/>
        </a:spcAft>
        <a:buChar char="•"/>
        <a:defRPr sz="1100">
          <a:solidFill>
            <a:schemeClr val="tx2"/>
          </a:solidFill>
          <a:latin typeface="+mn-lt"/>
        </a:defRPr>
      </a:lvl3pPr>
      <a:lvl4pPr marL="1201430" indent="-171633" algn="l" rtl="0" eaLnBrk="1" fontAlgn="base" hangingPunct="1">
        <a:spcBef>
          <a:spcPct val="20000"/>
        </a:spcBef>
        <a:spcAft>
          <a:spcPct val="0"/>
        </a:spcAft>
        <a:buChar char="–"/>
        <a:defRPr sz="900">
          <a:solidFill>
            <a:schemeClr val="tx2"/>
          </a:solidFill>
          <a:latin typeface="+mn-lt"/>
        </a:defRPr>
      </a:lvl4pPr>
      <a:lvl5pPr marL="1544696" indent="-171633" algn="l" rtl="0" eaLnBrk="1" fontAlgn="base" hangingPunct="1">
        <a:spcBef>
          <a:spcPct val="20000"/>
        </a:spcBef>
        <a:spcAft>
          <a:spcPct val="0"/>
        </a:spcAft>
        <a:buChar char="•"/>
        <a:defRPr sz="800">
          <a:solidFill>
            <a:schemeClr val="tx2"/>
          </a:solidFill>
          <a:latin typeface="+mn-lt"/>
        </a:defRPr>
      </a:lvl5pPr>
      <a:lvl6pPr marL="1887962" indent="-171633" algn="l" rtl="0" eaLnBrk="1" fontAlgn="base" hangingPunct="1">
        <a:spcBef>
          <a:spcPct val="20000"/>
        </a:spcBef>
        <a:spcAft>
          <a:spcPct val="0"/>
        </a:spcAft>
        <a:buChar char="•"/>
        <a:defRPr sz="800">
          <a:solidFill>
            <a:schemeClr val="tx2"/>
          </a:solidFill>
          <a:latin typeface="+mn-lt"/>
        </a:defRPr>
      </a:lvl6pPr>
      <a:lvl7pPr marL="2231227" indent="-171633" algn="l" rtl="0" eaLnBrk="1" fontAlgn="base" hangingPunct="1">
        <a:spcBef>
          <a:spcPct val="20000"/>
        </a:spcBef>
        <a:spcAft>
          <a:spcPct val="0"/>
        </a:spcAft>
        <a:buChar char="•"/>
        <a:defRPr sz="800">
          <a:solidFill>
            <a:schemeClr val="tx2"/>
          </a:solidFill>
          <a:latin typeface="+mn-lt"/>
        </a:defRPr>
      </a:lvl7pPr>
      <a:lvl8pPr marL="2574493" indent="-171633" algn="l" rtl="0" eaLnBrk="1" fontAlgn="base" hangingPunct="1">
        <a:spcBef>
          <a:spcPct val="20000"/>
        </a:spcBef>
        <a:spcAft>
          <a:spcPct val="0"/>
        </a:spcAft>
        <a:buChar char="•"/>
        <a:defRPr sz="800">
          <a:solidFill>
            <a:schemeClr val="tx2"/>
          </a:solidFill>
          <a:latin typeface="+mn-lt"/>
        </a:defRPr>
      </a:lvl8pPr>
      <a:lvl9pPr marL="2917759" indent="-171633" algn="l" rtl="0" eaLnBrk="1" fontAlgn="base" hangingPunct="1">
        <a:spcBef>
          <a:spcPct val="20000"/>
        </a:spcBef>
        <a:spcAft>
          <a:spcPct val="0"/>
        </a:spcAft>
        <a:buChar char="•"/>
        <a:defRPr sz="800">
          <a:solidFill>
            <a:schemeClr val="tx2"/>
          </a:solidFill>
          <a:latin typeface="+mn-lt"/>
        </a:defRPr>
      </a:lvl9pPr>
    </p:bodyStyle>
    <p:otherStyle>
      <a:defPPr>
        <a:defRPr lang="cs-CZ"/>
      </a:defPPr>
      <a:lvl1pPr marL="0" algn="l" defTabSz="6865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266" algn="l" defTabSz="6865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532" algn="l" defTabSz="6865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9797" algn="l" defTabSz="6865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3063" algn="l" defTabSz="6865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6329" algn="l" defTabSz="6865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9595" algn="l" defTabSz="6865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2860" algn="l" defTabSz="6865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6126" algn="l" defTabSz="6865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sol.com/support/updates" TargetMode="External"/><Relationship Id="rId2" Type="http://schemas.openxmlformats.org/officeDocument/2006/relationships/hyperlink" Target="http://www.comsol.com/support/download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1.wmf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COMSOL </a:t>
            </a:r>
            <a:r>
              <a:rPr lang="cs-CZ" dirty="0" err="1" smtClean="0"/>
              <a:t>Multiphysics</a:t>
            </a:r>
            <a:r>
              <a:rPr lang="cs-CZ" dirty="0" smtClean="0"/>
              <a:t> &amp; Server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Výpočty na clusteru CVTI SR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93240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081" y="357188"/>
            <a:ext cx="2857340" cy="401723"/>
          </a:xfrm>
        </p:spPr>
        <p:txBody>
          <a:bodyPr/>
          <a:lstStyle/>
          <a:p>
            <a:r>
              <a:rPr lang="cs-CZ" dirty="0" smtClean="0"/>
              <a:t>Instalační příručky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4082" y="1041798"/>
            <a:ext cx="8375837" cy="319104"/>
          </a:xfrm>
        </p:spPr>
        <p:txBody>
          <a:bodyPr/>
          <a:lstStyle/>
          <a:p>
            <a:r>
              <a:rPr lang="cs-CZ" dirty="0" smtClean="0"/>
              <a:t>http://www.comsol.com/product-download</a:t>
            </a:r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1607319" y="1563638"/>
            <a:ext cx="5929363" cy="2948400"/>
            <a:chOff x="1819638" y="1563638"/>
            <a:chExt cx="5929363" cy="29484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391" t="9038" r="12660" b="1406"/>
            <a:stretch/>
          </p:blipFill>
          <p:spPr bwMode="auto">
            <a:xfrm>
              <a:off x="5562548" y="1563638"/>
              <a:ext cx="2186453" cy="2948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xmlns="" w="50800" cap="flat" cmpd="sng">
                  <a:solidFill>
                    <a:schemeClr val="bg2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260" t="9150" r="21875" b="3140"/>
            <a:stretch/>
          </p:blipFill>
          <p:spPr bwMode="auto">
            <a:xfrm>
              <a:off x="1819638" y="1563638"/>
              <a:ext cx="2197945" cy="2948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xmlns="" w="50800" cap="flat" cmpd="sng">
                  <a:solidFill>
                    <a:schemeClr val="bg2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15774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081" y="357188"/>
            <a:ext cx="3299769" cy="401723"/>
          </a:xfrm>
        </p:spPr>
        <p:txBody>
          <a:bodyPr/>
          <a:lstStyle/>
          <a:p>
            <a:r>
              <a:rPr lang="cs-CZ" dirty="0" smtClean="0"/>
              <a:t>Základní předpoklady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4082" y="1041798"/>
            <a:ext cx="8375837" cy="321835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cs-CZ" dirty="0" smtClean="0"/>
              <a:t>Jste plně kvalifikovaný administrátor clusteru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cs-CZ" dirty="0" smtClean="0"/>
              <a:t>Cluster je plně funkční a správně nastaven pro hladký chod</a:t>
            </a:r>
          </a:p>
          <a:p>
            <a:pPr>
              <a:lnSpc>
                <a:spcPct val="200000"/>
              </a:lnSpc>
            </a:pPr>
            <a:r>
              <a:rPr lang="cs-CZ" dirty="0" smtClean="0"/>
              <a:t>Používáte nejnovější verzi a aktualizaci programů COMSOL</a:t>
            </a:r>
          </a:p>
          <a:p>
            <a:pPr lvl="1">
              <a:lnSpc>
                <a:spcPct val="200000"/>
              </a:lnSpc>
            </a:pPr>
            <a:r>
              <a:rPr lang="cs-CZ" dirty="0" smtClean="0"/>
              <a:t>Instalační soubor lze stáhnout: </a:t>
            </a:r>
            <a:r>
              <a:rPr lang="en-US" dirty="0" smtClean="0">
                <a:hlinkClick r:id="rId2"/>
              </a:rPr>
              <a:t>http://www.comsol.com/support/download</a:t>
            </a:r>
            <a:endParaRPr lang="cs-CZ" dirty="0" smtClean="0"/>
          </a:p>
          <a:p>
            <a:pPr lvl="1">
              <a:lnSpc>
                <a:spcPct val="200000"/>
              </a:lnSpc>
            </a:pPr>
            <a:r>
              <a:rPr lang="cs-CZ" dirty="0" smtClean="0"/>
              <a:t>Aktualizaci lze stáhnout: </a:t>
            </a:r>
            <a:r>
              <a:rPr lang="en-US" dirty="0" smtClean="0">
                <a:hlinkClick r:id="rId3"/>
              </a:rPr>
              <a:t>http://www.comsol.com/support/updates</a:t>
            </a:r>
            <a:r>
              <a:rPr lang="en-US" dirty="0" smtClean="0"/>
              <a:t/>
            </a:r>
            <a:br>
              <a:rPr lang="en-US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91961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081" y="357188"/>
            <a:ext cx="4635071" cy="401723"/>
          </a:xfrm>
        </p:spPr>
        <p:txBody>
          <a:bodyPr/>
          <a:lstStyle/>
          <a:p>
            <a:r>
              <a:rPr lang="cs-CZ" dirty="0" smtClean="0"/>
              <a:t>Kroky před samotnou instalací</a:t>
            </a:r>
            <a:endParaRPr lang="cs-CZ" dirty="0"/>
          </a:p>
        </p:txBody>
      </p:sp>
      <p:pic>
        <p:nvPicPr>
          <p:cNvPr id="5" name="Picture 3" descr="T:\KSEFTDOC\COMSOL\==Marketing==\Texty_web\==Work==\Obrazky\License_COMSO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524"/>
          <a:stretch/>
        </p:blipFill>
        <p:spPr bwMode="auto">
          <a:xfrm>
            <a:off x="268208" y="843558"/>
            <a:ext cx="5112568" cy="2387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26" t="31740" r="40928" b="36462"/>
          <a:stretch/>
        </p:blipFill>
        <p:spPr bwMode="auto">
          <a:xfrm>
            <a:off x="4355976" y="2881182"/>
            <a:ext cx="4592960" cy="206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xmlns="" w="50800" cap="flat" cmpd="sng">
                <a:solidFill>
                  <a:schemeClr val="bg2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40010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081" y="357188"/>
            <a:ext cx="1574938" cy="401723"/>
          </a:xfrm>
        </p:spPr>
        <p:txBody>
          <a:bodyPr/>
          <a:lstStyle/>
          <a:p>
            <a:r>
              <a:rPr lang="cs-CZ" dirty="0" smtClean="0"/>
              <a:t>Dispozice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727684" y="2211710"/>
            <a:ext cx="2376264" cy="7200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Primary sever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(10.21.99.10)</a:t>
            </a:r>
          </a:p>
        </p:txBody>
      </p:sp>
      <p:sp>
        <p:nvSpPr>
          <p:cNvPr id="5" name="Obdélník 4"/>
          <p:cNvSpPr/>
          <p:nvPr/>
        </p:nvSpPr>
        <p:spPr>
          <a:xfrm>
            <a:off x="539552" y="3507854"/>
            <a:ext cx="2376264" cy="7200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Secondary sever 1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(10.21.99.20)</a:t>
            </a:r>
          </a:p>
        </p:txBody>
      </p:sp>
      <p:sp>
        <p:nvSpPr>
          <p:cNvPr id="6" name="Obdélník 5"/>
          <p:cNvSpPr/>
          <p:nvPr/>
        </p:nvSpPr>
        <p:spPr>
          <a:xfrm>
            <a:off x="3203848" y="3507854"/>
            <a:ext cx="2376264" cy="7200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Secondary sever 2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(10.21.99.30)</a:t>
            </a:r>
          </a:p>
        </p:txBody>
      </p:sp>
      <p:sp>
        <p:nvSpPr>
          <p:cNvPr id="7" name="Obdélník 6"/>
          <p:cNvSpPr/>
          <p:nvPr/>
        </p:nvSpPr>
        <p:spPr>
          <a:xfrm>
            <a:off x="5796136" y="3507854"/>
            <a:ext cx="2376264" cy="7200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Secondary sever 3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(10.21.99.40)</a:t>
            </a:r>
          </a:p>
        </p:txBody>
      </p:sp>
      <p:sp>
        <p:nvSpPr>
          <p:cNvPr id="8" name="Obdélník 7"/>
          <p:cNvSpPr/>
          <p:nvPr/>
        </p:nvSpPr>
        <p:spPr>
          <a:xfrm>
            <a:off x="5076056" y="1131590"/>
            <a:ext cx="2376264" cy="72008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Windows TS01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sk-SK" dirty="0" smtClean="0">
                <a:solidFill>
                  <a:schemeClr val="tx1"/>
                </a:solidFill>
              </a:rPr>
              <a:t>mklient.cvtisr.sk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9" name="Přímá spojnice 8"/>
          <p:cNvCxnSpPr>
            <a:stCxn id="5" idx="0"/>
          </p:cNvCxnSpPr>
          <p:nvPr/>
        </p:nvCxnSpPr>
        <p:spPr>
          <a:xfrm flipV="1">
            <a:off x="1727684" y="3291830"/>
            <a:ext cx="0" cy="216024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>
            <a:stCxn id="6" idx="0"/>
          </p:cNvCxnSpPr>
          <p:nvPr/>
        </p:nvCxnSpPr>
        <p:spPr>
          <a:xfrm flipV="1">
            <a:off x="4391980" y="3291830"/>
            <a:ext cx="0" cy="216024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>
            <a:stCxn id="7" idx="0"/>
          </p:cNvCxnSpPr>
          <p:nvPr/>
        </p:nvCxnSpPr>
        <p:spPr>
          <a:xfrm flipV="1">
            <a:off x="6984268" y="3291830"/>
            <a:ext cx="0" cy="216024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1727684" y="3291830"/>
            <a:ext cx="5256584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>
            <a:stCxn id="4" idx="2"/>
          </p:cNvCxnSpPr>
          <p:nvPr/>
        </p:nvCxnSpPr>
        <p:spPr>
          <a:xfrm>
            <a:off x="2915816" y="2931790"/>
            <a:ext cx="0" cy="36004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4499992" y="2211710"/>
            <a:ext cx="3672408" cy="720080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Linux </a:t>
            </a:r>
            <a:r>
              <a:rPr lang="cs-CZ" dirty="0" smtClean="0">
                <a:solidFill>
                  <a:schemeClr val="tx1"/>
                </a:solidFill>
              </a:rPr>
              <a:t>TS02 – </a:t>
            </a:r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licenčný menežer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6084168" y="2931790"/>
            <a:ext cx="0" cy="36004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6300192" y="1851670"/>
            <a:ext cx="0" cy="360040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2820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081" y="357188"/>
            <a:ext cx="1456315" cy="401723"/>
          </a:xfrm>
        </p:spPr>
        <p:txBody>
          <a:bodyPr/>
          <a:lstStyle/>
          <a:p>
            <a:r>
              <a:rPr lang="cs-CZ" dirty="0" smtClean="0"/>
              <a:t>Instalace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051720" y="1419622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m</a:t>
            </a:r>
            <a:r>
              <a:rPr lang="cs-CZ" dirty="0" err="1" smtClean="0"/>
              <a:t>ount</a:t>
            </a:r>
            <a:r>
              <a:rPr lang="cs-CZ" dirty="0" smtClean="0"/>
              <a:t> –o </a:t>
            </a:r>
            <a:r>
              <a:rPr lang="cs-CZ" dirty="0" err="1" smtClean="0"/>
              <a:t>loop</a:t>
            </a:r>
            <a:r>
              <a:rPr lang="cs-CZ" dirty="0" smtClean="0"/>
              <a:t> COMSOL51_dvd.iso /</a:t>
            </a:r>
            <a:r>
              <a:rPr lang="cs-CZ" dirty="0" err="1" smtClean="0"/>
              <a:t>mnt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051720" y="2572008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/</a:t>
            </a:r>
            <a:r>
              <a:rPr lang="cs-CZ" dirty="0" err="1" smtClean="0"/>
              <a:t>mnt</a:t>
            </a:r>
            <a:r>
              <a:rPr lang="cs-CZ" dirty="0" smtClean="0"/>
              <a:t>/</a:t>
            </a:r>
            <a:r>
              <a:rPr lang="cs-CZ" dirty="0" err="1" smtClean="0"/>
              <a:t>setup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051720" y="3426554"/>
            <a:ext cx="6327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/</a:t>
            </a:r>
            <a:r>
              <a:rPr lang="cs-CZ" dirty="0" err="1" smtClean="0"/>
              <a:t>mnt</a:t>
            </a:r>
            <a:r>
              <a:rPr lang="cs-CZ" dirty="0" smtClean="0"/>
              <a:t>/</a:t>
            </a:r>
            <a:r>
              <a:rPr lang="cs-CZ" dirty="0" err="1" smtClean="0"/>
              <a:t>setup</a:t>
            </a:r>
            <a:r>
              <a:rPr lang="cs-CZ" dirty="0" smtClean="0"/>
              <a:t> –s /</a:t>
            </a:r>
            <a:r>
              <a:rPr lang="cs-CZ" dirty="0" err="1" smtClean="0"/>
              <a:t>matlab</a:t>
            </a:r>
            <a:r>
              <a:rPr lang="cs-CZ" dirty="0" smtClean="0"/>
              <a:t>/</a:t>
            </a:r>
            <a:r>
              <a:rPr lang="cs-CZ" dirty="0" err="1" smtClean="0"/>
              <a:t>COSMOL_mulitphysics</a:t>
            </a:r>
            <a:r>
              <a:rPr lang="cs-CZ" dirty="0" smtClean="0"/>
              <a:t>/setupconfig.ini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7584" y="229326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Instalace</a:t>
            </a:r>
            <a:r>
              <a:rPr lang="en-US" b="1" dirty="0" smtClean="0"/>
              <a:t> s GUI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827584" y="3066514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Instalace</a:t>
            </a:r>
            <a:r>
              <a:rPr lang="en-US" b="1" dirty="0" smtClean="0"/>
              <a:t> </a:t>
            </a:r>
            <a:r>
              <a:rPr lang="en-US" b="1" dirty="0" err="1" smtClean="0"/>
              <a:t>bez</a:t>
            </a:r>
            <a:r>
              <a:rPr lang="en-US" b="1" dirty="0" smtClean="0"/>
              <a:t> GUI – </a:t>
            </a:r>
            <a:r>
              <a:rPr lang="en-US" b="1" dirty="0" err="1" smtClean="0"/>
              <a:t>automatizovan</a:t>
            </a:r>
            <a:r>
              <a:rPr lang="cs-CZ" b="1" dirty="0" smtClean="0"/>
              <a:t>á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2205045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081" y="357188"/>
            <a:ext cx="1456315" cy="401723"/>
          </a:xfrm>
        </p:spPr>
        <p:txBody>
          <a:bodyPr/>
          <a:lstStyle/>
          <a:p>
            <a:r>
              <a:rPr lang="cs-CZ" dirty="0" smtClean="0"/>
              <a:t>Instalace</a:t>
            </a:r>
            <a:endParaRPr lang="cs-CZ" dirty="0"/>
          </a:p>
        </p:txBody>
      </p:sp>
      <p:pic>
        <p:nvPicPr>
          <p:cNvPr id="3074" name="Picture 2" descr="T:\KSEFTDOC\COMSOL\==Marketing==\Texty_web\==Technicka_podpora==\==Work==\COMSOL_INSTALL\langu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513" y="1060006"/>
            <a:ext cx="4335559" cy="3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T:\KSEFTDOC\COMSOL\==Marketing==\Texty_web\==Technicka_podpora==\==Work==\COMSOL_INSTALL\choice_li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2585" y="1060006"/>
            <a:ext cx="4335559" cy="3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:\KSEFTDOC\COMSOL\==Marketing==\Texty_web\==Technicka_podpora==\==Work==\COMSOL_INSTALL\adding_license_fn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0657" y="1060006"/>
            <a:ext cx="4335559" cy="3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T:\KSEFTDOC\COMSOL\==Marketing==\Texty_web\==Technicka_podpora==\==Work==\COMSOL_INSTALL\featur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8729" y="1060006"/>
            <a:ext cx="4335559" cy="3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T:\KSEFTDOC\COMSOL\==Marketing==\Texty_web\==Technicka_podpora==\==Work==\COMSOL_INSTALL\option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6801" y="1060006"/>
            <a:ext cx="4335559" cy="3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:\KSEFTDOC\COMSOL\==Marketing==\Texty_web\==Technicka_podpora==\==Work==\COMSOL_INSTALL\instal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4873" y="1060006"/>
            <a:ext cx="4335559" cy="3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0716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– setupconfig.ini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84083" y="1041798"/>
            <a:ext cx="5412054" cy="3726191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cs-CZ" dirty="0" err="1"/>
              <a:t>installdir</a:t>
            </a:r>
            <a:r>
              <a:rPr lang="cs-CZ" dirty="0"/>
              <a:t> </a:t>
            </a:r>
            <a:r>
              <a:rPr lang="cs-CZ" dirty="0" smtClean="0"/>
              <a:t>=/</a:t>
            </a:r>
            <a:r>
              <a:rPr lang="cs-CZ" dirty="0" err="1" smtClean="0"/>
              <a:t>opt</a:t>
            </a:r>
            <a:r>
              <a:rPr lang="cs-CZ" dirty="0" smtClean="0"/>
              <a:t>/COMSOL/v51/Server/</a:t>
            </a:r>
          </a:p>
          <a:p>
            <a:pPr>
              <a:lnSpc>
                <a:spcPct val="130000"/>
              </a:lnSpc>
            </a:pPr>
            <a:r>
              <a:rPr lang="cs-CZ" dirty="0" err="1"/>
              <a:t>uninstall</a:t>
            </a:r>
            <a:r>
              <a:rPr lang="cs-CZ" dirty="0"/>
              <a:t> = </a:t>
            </a:r>
            <a:r>
              <a:rPr lang="cs-CZ" dirty="0" smtClean="0"/>
              <a:t>0</a:t>
            </a:r>
          </a:p>
          <a:p>
            <a:pPr>
              <a:lnSpc>
                <a:spcPct val="130000"/>
              </a:lnSpc>
            </a:pPr>
            <a:r>
              <a:rPr lang="en-US" dirty="0" err="1"/>
              <a:t>showgui</a:t>
            </a:r>
            <a:r>
              <a:rPr lang="en-US" dirty="0"/>
              <a:t> = </a:t>
            </a:r>
            <a:r>
              <a:rPr lang="en-US" dirty="0" smtClean="0"/>
              <a:t>0</a:t>
            </a:r>
            <a:endParaRPr lang="cs-CZ" dirty="0" smtClean="0"/>
          </a:p>
          <a:p>
            <a:pPr>
              <a:lnSpc>
                <a:spcPct val="130000"/>
              </a:lnSpc>
            </a:pPr>
            <a:r>
              <a:rPr lang="en-US" dirty="0"/>
              <a:t>agree = 1</a:t>
            </a:r>
          </a:p>
          <a:p>
            <a:pPr>
              <a:lnSpc>
                <a:spcPct val="130000"/>
              </a:lnSpc>
            </a:pPr>
            <a:r>
              <a:rPr lang="en-US" dirty="0"/>
              <a:t>license = </a:t>
            </a:r>
            <a:r>
              <a:rPr lang="en-US" dirty="0" smtClean="0"/>
              <a:t>270</a:t>
            </a:r>
            <a:r>
              <a:rPr lang="cs-CZ" dirty="0"/>
              <a:t>0</a:t>
            </a:r>
            <a:r>
              <a:rPr lang="en-US" dirty="0" smtClean="0"/>
              <a:t>0@10.21.99.70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 err="1" smtClean="0"/>
              <a:t>lictype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server</a:t>
            </a:r>
            <a:endParaRPr lang="cs-CZ" dirty="0" smtClean="0"/>
          </a:p>
          <a:p>
            <a:pPr>
              <a:lnSpc>
                <a:spcPct val="130000"/>
              </a:lnSpc>
            </a:pPr>
            <a:r>
              <a:rPr lang="en-US" dirty="0" err="1" smtClean="0"/>
              <a:t>matlabdir</a:t>
            </a:r>
            <a:r>
              <a:rPr lang="en-US" dirty="0" smtClean="0"/>
              <a:t> </a:t>
            </a:r>
            <a:r>
              <a:rPr lang="en-US" dirty="0"/>
              <a:t>= /</a:t>
            </a:r>
            <a:r>
              <a:rPr lang="en-US" dirty="0" smtClean="0"/>
              <a:t>opt/MDCS/R2015a</a:t>
            </a:r>
            <a:endParaRPr lang="cs-CZ" dirty="0" smtClean="0"/>
          </a:p>
          <a:p>
            <a:pPr>
              <a:lnSpc>
                <a:spcPct val="130000"/>
              </a:lnSpc>
            </a:pPr>
            <a:r>
              <a:rPr lang="en-US" dirty="0" err="1"/>
              <a:t>licmanager</a:t>
            </a:r>
            <a:r>
              <a:rPr lang="en-US" dirty="0"/>
              <a:t> = 0</a:t>
            </a:r>
          </a:p>
        </p:txBody>
      </p:sp>
      <p:pic>
        <p:nvPicPr>
          <p:cNvPr id="1026" name="Picture 2" descr="T:\KSEFTDOC\COMSOL\==Support==\2015_11_CVTI_Bosnak\Screen Shot 2015-11-22 at 20.33.5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3" y="490289"/>
            <a:ext cx="3024336" cy="44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5517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081" y="357188"/>
            <a:ext cx="2448575" cy="401723"/>
          </a:xfrm>
        </p:spPr>
        <p:txBody>
          <a:bodyPr/>
          <a:lstStyle/>
          <a:p>
            <a:r>
              <a:rPr lang="cs-CZ" dirty="0" smtClean="0"/>
              <a:t>Cluster výpočty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71600" y="1491630"/>
            <a:ext cx="2529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Příkazový řádek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64088" y="1507257"/>
            <a:ext cx="227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Client</a:t>
            </a:r>
            <a:r>
              <a:rPr lang="cs-CZ" sz="2400" b="1" dirty="0" smtClean="0"/>
              <a:t> - Server</a:t>
            </a:r>
            <a:endParaRPr lang="cs-CZ" sz="2400" b="1" dirty="0"/>
          </a:p>
        </p:txBody>
      </p:sp>
      <p:pic>
        <p:nvPicPr>
          <p:cNvPr id="7" name="Picture 3" descr="C:\Users\niklas\AppData\Local\Microsoft\Windows\Temporary Internet Files\Content.IE5\9GX4NV1C\MP90042303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36249"/>
            <a:ext cx="2496420" cy="1872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HUMUSOFT\Figures\Virginia_tech_xserve_clus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2220" y="2336250"/>
            <a:ext cx="1404237" cy="1872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HUMUSOFT\Figures\command_l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342" y="2085349"/>
            <a:ext cx="3384376" cy="237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7408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081" y="357188"/>
            <a:ext cx="4088446" cy="401723"/>
          </a:xfrm>
        </p:spPr>
        <p:txBody>
          <a:bodyPr/>
          <a:lstStyle/>
          <a:p>
            <a:r>
              <a:rPr lang="cs-CZ" dirty="0" smtClean="0"/>
              <a:t>Spuštění z příkazové řádky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4082" y="1041798"/>
            <a:ext cx="8375837" cy="195339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cs-CZ" dirty="0" smtClean="0"/>
              <a:t>Není potřeba GUI</a:t>
            </a:r>
          </a:p>
          <a:p>
            <a:pPr>
              <a:lnSpc>
                <a:spcPct val="200000"/>
              </a:lnSpc>
            </a:pPr>
            <a:r>
              <a:rPr lang="cs-CZ" dirty="0" smtClean="0"/>
              <a:t>Úloha se spouští z </a:t>
            </a:r>
            <a:r>
              <a:rPr lang="cs-CZ" dirty="0" err="1" smtClean="0"/>
              <a:t>headnode</a:t>
            </a:r>
            <a:endParaRPr lang="cs-CZ" dirty="0" smtClean="0"/>
          </a:p>
          <a:p>
            <a:pPr>
              <a:lnSpc>
                <a:spcPct val="200000"/>
              </a:lnSpc>
            </a:pPr>
            <a:r>
              <a:rPr lang="cs-CZ" dirty="0" smtClean="0"/>
              <a:t>Vyžaduje kompletní model uložený v .</a:t>
            </a:r>
            <a:r>
              <a:rPr lang="cs-CZ" dirty="0" err="1" smtClean="0"/>
              <a:t>mph</a:t>
            </a:r>
            <a:r>
              <a:rPr lang="cs-CZ" dirty="0" smtClean="0"/>
              <a:t> souboru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414726" y="3651870"/>
            <a:ext cx="6314549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head</a:t>
            </a:r>
            <a:r>
              <a:rPr lang="cs-CZ" sz="2400" dirty="0" smtClean="0"/>
              <a:t>:</a:t>
            </a:r>
            <a:r>
              <a:rPr lang="en-US" sz="2400" dirty="0" smtClean="0"/>
              <a:t>~&gt;</a:t>
            </a:r>
            <a:r>
              <a:rPr lang="en-US" sz="2400" dirty="0" err="1" smtClean="0"/>
              <a:t>comsol</a:t>
            </a:r>
            <a:r>
              <a:rPr lang="en-US" sz="2400" dirty="0" smtClean="0"/>
              <a:t> –</a:t>
            </a:r>
            <a:r>
              <a:rPr lang="en-US" sz="2400" dirty="0" err="1" smtClean="0"/>
              <a:t>nn</a:t>
            </a:r>
            <a:r>
              <a:rPr lang="en-US" sz="2400" dirty="0" smtClean="0"/>
              <a:t> 8 batch –</a:t>
            </a:r>
            <a:r>
              <a:rPr lang="en-US" sz="2400" dirty="0" err="1" smtClean="0"/>
              <a:t>inputfile</a:t>
            </a:r>
            <a:r>
              <a:rPr lang="en-US" sz="2400" dirty="0" smtClean="0"/>
              <a:t> </a:t>
            </a:r>
            <a:r>
              <a:rPr lang="en-US" sz="2400" dirty="0" err="1" smtClean="0"/>
              <a:t>in.mph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601718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081" y="357188"/>
            <a:ext cx="2192094" cy="401723"/>
          </a:xfrm>
        </p:spPr>
        <p:txBody>
          <a:bodyPr/>
          <a:lstStyle/>
          <a:p>
            <a:r>
              <a:rPr lang="cs-CZ" dirty="0" err="1" smtClean="0"/>
              <a:t>Client</a:t>
            </a:r>
            <a:r>
              <a:rPr lang="cs-CZ" dirty="0" smtClean="0"/>
              <a:t> - server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4082" y="1041798"/>
            <a:ext cx="8375837" cy="96030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Příprava na lokálním PC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Síťování a výpočet na clusteru</a:t>
            </a:r>
            <a:endParaRPr lang="cs-CZ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754" y="2211710"/>
            <a:ext cx="2729442" cy="1663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D:\HUMUSOFT\Figures\Client-Server-operation-FN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3893" y="590783"/>
            <a:ext cx="4240595" cy="414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7081" y="3325823"/>
            <a:ext cx="2426847" cy="10982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124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081" y="357188"/>
            <a:ext cx="5917473" cy="401723"/>
          </a:xfrm>
        </p:spPr>
        <p:txBody>
          <a:bodyPr/>
          <a:lstStyle/>
          <a:p>
            <a:r>
              <a:rPr lang="cs-CZ" dirty="0" smtClean="0"/>
              <a:t>Nově instalované programy na CVTI SR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2882927" y="2931789"/>
            <a:ext cx="5762310" cy="1700214"/>
            <a:chOff x="2882927" y="2931789"/>
            <a:chExt cx="5762310" cy="1700214"/>
          </a:xfrm>
        </p:grpSpPr>
        <p:pic>
          <p:nvPicPr>
            <p:cNvPr id="3079" name="Picture 7" descr="T:\PICT\LOGO\Comsol\V5_Server\logo_comsol_server_mascot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8797"/>
            <a:stretch/>
          </p:blipFill>
          <p:spPr bwMode="auto">
            <a:xfrm>
              <a:off x="2882927" y="2931790"/>
              <a:ext cx="4052263" cy="1700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7" descr="T:\PICT\LOGO\Comsol\V5_Server\logo_comsol_server_mascot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1698" r="132"/>
            <a:stretch/>
          </p:blipFill>
          <p:spPr bwMode="auto">
            <a:xfrm>
              <a:off x="7042068" y="2931789"/>
              <a:ext cx="1603169" cy="1700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Skupina 9"/>
          <p:cNvGrpSpPr/>
          <p:nvPr/>
        </p:nvGrpSpPr>
        <p:grpSpPr>
          <a:xfrm>
            <a:off x="587052" y="1109464"/>
            <a:ext cx="7998809" cy="2038350"/>
            <a:chOff x="587052" y="1109464"/>
            <a:chExt cx="7998809" cy="2038350"/>
          </a:xfrm>
        </p:grpSpPr>
        <p:pic>
          <p:nvPicPr>
            <p:cNvPr id="3078" name="Picture 6" descr="T:\PICT\LOGO\Comsol\V5\logo_comsol_multiphysics_mascot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268" r="23963"/>
            <a:stretch/>
          </p:blipFill>
          <p:spPr bwMode="auto">
            <a:xfrm>
              <a:off x="587052" y="1109464"/>
              <a:ext cx="6455016" cy="2038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T:\PICT\LOGO\Comsol\V5\logo_comsol_multiphysics_mascot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6037" r="7132"/>
            <a:stretch/>
          </p:blipFill>
          <p:spPr bwMode="auto">
            <a:xfrm>
              <a:off x="6982693" y="1109464"/>
              <a:ext cx="1603168" cy="2038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291761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1708492" y="1491630"/>
            <a:ext cx="5762310" cy="1700214"/>
            <a:chOff x="2882927" y="2931789"/>
            <a:chExt cx="5762310" cy="1700214"/>
          </a:xfrm>
        </p:grpSpPr>
        <p:pic>
          <p:nvPicPr>
            <p:cNvPr id="5" name="Picture 7" descr="T:\PICT\LOGO\Comsol\V5_Server\logo_comsol_server_mascot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8797"/>
            <a:stretch/>
          </p:blipFill>
          <p:spPr bwMode="auto">
            <a:xfrm>
              <a:off x="2882927" y="2931790"/>
              <a:ext cx="4052263" cy="1700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 descr="T:\PICT\LOGO\Comsol\V5_Server\logo_comsol_server_mascot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1698" r="132"/>
            <a:stretch/>
          </p:blipFill>
          <p:spPr bwMode="auto">
            <a:xfrm>
              <a:off x="7042068" y="2931789"/>
              <a:ext cx="1603169" cy="1700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92323467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081" y="357188"/>
            <a:ext cx="3932955" cy="401723"/>
          </a:xfrm>
        </p:spPr>
        <p:txBody>
          <a:bodyPr/>
          <a:lstStyle/>
          <a:p>
            <a:r>
              <a:rPr lang="cs-CZ" dirty="0" smtClean="0"/>
              <a:t>Co je to COSMOL Server?</a:t>
            </a:r>
            <a:endParaRPr lang="cs-CZ" dirty="0"/>
          </a:p>
        </p:txBody>
      </p: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6091541" y="3501912"/>
            <a:ext cx="2014941" cy="1419235"/>
            <a:chOff x="4027" y="2568"/>
            <a:chExt cx="1435" cy="933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4027" y="3249"/>
              <a:ext cx="122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9900"/>
                  </a:solidFill>
                  <a:latin typeface="Arial" charset="0"/>
                </a:defRPr>
              </a:lvl1pPr>
              <a:lvl2pPr marL="742950" indent="-285750">
                <a:defRPr sz="2800" b="1">
                  <a:solidFill>
                    <a:srgbClr val="FF9900"/>
                  </a:solidFill>
                  <a:latin typeface="Arial" charset="0"/>
                </a:defRPr>
              </a:lvl2pPr>
              <a:lvl3pPr marL="1143000" indent="-228600">
                <a:defRPr sz="2800" b="1">
                  <a:solidFill>
                    <a:srgbClr val="FF9900"/>
                  </a:solidFill>
                  <a:latin typeface="Arial" charset="0"/>
                </a:defRPr>
              </a:lvl3pPr>
              <a:lvl4pPr marL="1600200" indent="-228600">
                <a:defRPr sz="2800" b="1">
                  <a:solidFill>
                    <a:srgbClr val="FF9900"/>
                  </a:solidFill>
                  <a:latin typeface="Arial" charset="0"/>
                </a:defRPr>
              </a:lvl4pPr>
              <a:lvl5pPr marL="2057400" indent="-228600">
                <a:defRPr sz="2800" b="1">
                  <a:solidFill>
                    <a:srgbClr val="FF99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2000">
                  <a:solidFill>
                    <a:schemeClr val="tx1"/>
                  </a:solidFill>
                </a:rPr>
                <a:t>Výpočtář</a:t>
              </a:r>
            </a:p>
          </p:txBody>
        </p:sp>
        <p:pic>
          <p:nvPicPr>
            <p:cNvPr id="6" name="Picture 2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9" y="2568"/>
              <a:ext cx="65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P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" y="2795"/>
              <a:ext cx="482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7" descr="man-159846_6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7256" y="2536764"/>
            <a:ext cx="763852" cy="82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9" descr="man-159847_6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7246" y="3904771"/>
            <a:ext cx="623438" cy="7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57"/>
          <p:cNvSpPr>
            <a:spLocks noChangeArrowheads="1"/>
          </p:cNvSpPr>
          <p:nvPr/>
        </p:nvSpPr>
        <p:spPr bwMode="auto">
          <a:xfrm>
            <a:off x="4690604" y="742327"/>
            <a:ext cx="1529109" cy="1379685"/>
          </a:xfrm>
          <a:prstGeom prst="cloudCallout">
            <a:avLst>
              <a:gd name="adj1" fmla="val -97565"/>
              <a:gd name="adj2" fmla="val 16407"/>
            </a:avLst>
          </a:prstGeom>
          <a:solidFill>
            <a:srgbClr val="CCFFFF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cs-CZ" altLang="cs-CZ" sz="1200">
                <a:solidFill>
                  <a:schemeClr val="tx1"/>
                </a:solidFill>
              </a:rPr>
              <a:t>Potřebujeme v modelu změnit 5 parametrů ....</a:t>
            </a:r>
          </a:p>
        </p:txBody>
      </p:sp>
      <p:sp>
        <p:nvSpPr>
          <p:cNvPr id="11" name="AutoShape 58"/>
          <p:cNvSpPr>
            <a:spLocks noChangeArrowheads="1"/>
          </p:cNvSpPr>
          <p:nvPr/>
        </p:nvSpPr>
        <p:spPr bwMode="auto">
          <a:xfrm>
            <a:off x="4499246" y="2260650"/>
            <a:ext cx="1974222" cy="1448137"/>
          </a:xfrm>
          <a:prstGeom prst="cloudCallout">
            <a:avLst>
              <a:gd name="adj1" fmla="val -86426"/>
              <a:gd name="adj2" fmla="val -10917"/>
            </a:avLst>
          </a:prstGeom>
          <a:solidFill>
            <a:schemeClr val="hlink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cs-CZ" altLang="cs-CZ" sz="1200">
                <a:solidFill>
                  <a:schemeClr val="tx1"/>
                </a:solidFill>
              </a:rPr>
              <a:t>Potřebujeme další 3 varianty modelu s jinými rozměry,</a:t>
            </a:r>
          </a:p>
          <a:p>
            <a:pPr>
              <a:buFontTx/>
              <a:buNone/>
            </a:pPr>
            <a:r>
              <a:rPr lang="cs-CZ" altLang="cs-CZ" sz="1200">
                <a:solidFill>
                  <a:schemeClr val="tx1"/>
                </a:solidFill>
              </a:rPr>
              <a:t>RYCHLE!</a:t>
            </a:r>
          </a:p>
        </p:txBody>
      </p:sp>
      <p:sp>
        <p:nvSpPr>
          <p:cNvPr id="12" name="AutoShape 59"/>
          <p:cNvSpPr>
            <a:spLocks noChangeArrowheads="1"/>
          </p:cNvSpPr>
          <p:nvPr/>
        </p:nvSpPr>
        <p:spPr bwMode="auto">
          <a:xfrm>
            <a:off x="3735392" y="3708789"/>
            <a:ext cx="1592296" cy="1311233"/>
          </a:xfrm>
          <a:prstGeom prst="cloudCallout">
            <a:avLst>
              <a:gd name="adj1" fmla="val -97356"/>
              <a:gd name="adj2" fmla="val -12644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cs-CZ" altLang="cs-CZ" sz="1200">
                <a:solidFill>
                  <a:schemeClr val="tx1"/>
                </a:solidFill>
              </a:rPr>
              <a:t>Honíme termíny, do týdne chci výsledek !</a:t>
            </a:r>
          </a:p>
        </p:txBody>
      </p:sp>
      <p:sp>
        <p:nvSpPr>
          <p:cNvPr id="13" name="AutoShape 60"/>
          <p:cNvSpPr>
            <a:spLocks noChangeArrowheads="1"/>
          </p:cNvSpPr>
          <p:nvPr/>
        </p:nvSpPr>
        <p:spPr bwMode="auto">
          <a:xfrm>
            <a:off x="6792207" y="2329103"/>
            <a:ext cx="1210369" cy="827506"/>
          </a:xfrm>
          <a:prstGeom prst="wedgeEllipseCallout">
            <a:avLst>
              <a:gd name="adj1" fmla="val -32134"/>
              <a:gd name="adj2" fmla="val 89889"/>
            </a:avLst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cs-CZ" altLang="cs-CZ" sz="1200" dirty="0">
                <a:solidFill>
                  <a:schemeClr val="tx1"/>
                </a:solidFill>
              </a:rPr>
              <a:t>Kdo to má sakra stíhat !!!!</a:t>
            </a:r>
          </a:p>
        </p:txBody>
      </p:sp>
      <p:sp>
        <p:nvSpPr>
          <p:cNvPr id="14" name="AutoShape 61"/>
          <p:cNvSpPr>
            <a:spLocks noChangeArrowheads="1"/>
          </p:cNvSpPr>
          <p:nvPr/>
        </p:nvSpPr>
        <p:spPr bwMode="auto">
          <a:xfrm>
            <a:off x="6792207" y="604116"/>
            <a:ext cx="1210369" cy="1172808"/>
          </a:xfrm>
          <a:prstGeom prst="wedgeEllipseCallout">
            <a:avLst>
              <a:gd name="adj1" fmla="val -32134"/>
              <a:gd name="adj2" fmla="val 78144"/>
            </a:avLst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cs-CZ" altLang="cs-CZ" sz="1200">
                <a:solidFill>
                  <a:schemeClr val="tx1"/>
                </a:solidFill>
              </a:rPr>
              <a:t>Tihle kluci jsou docela zábavní ..</a:t>
            </a:r>
          </a:p>
        </p:txBody>
      </p:sp>
      <p:grpSp>
        <p:nvGrpSpPr>
          <p:cNvPr id="15" name="Group 65"/>
          <p:cNvGrpSpPr>
            <a:grpSpLocks/>
          </p:cNvGrpSpPr>
          <p:nvPr/>
        </p:nvGrpSpPr>
        <p:grpSpPr bwMode="auto">
          <a:xfrm>
            <a:off x="7655754" y="3000413"/>
            <a:ext cx="1366228" cy="795898"/>
            <a:chOff x="2893" y="3343"/>
            <a:chExt cx="1497" cy="628"/>
          </a:xfrm>
        </p:grpSpPr>
        <p:sp>
          <p:nvSpPr>
            <p:cNvPr id="16" name="AutoShape 63"/>
            <p:cNvSpPr>
              <a:spLocks noChangeArrowheads="1"/>
            </p:cNvSpPr>
            <p:nvPr/>
          </p:nvSpPr>
          <p:spPr bwMode="auto">
            <a:xfrm>
              <a:off x="2893" y="3343"/>
              <a:ext cx="1497" cy="628"/>
            </a:xfrm>
            <a:prstGeom prst="irregularSeal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00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cs-CZ" altLang="cs-CZ"/>
            </a:p>
          </p:txBody>
        </p:sp>
        <p:sp>
          <p:nvSpPr>
            <p:cNvPr id="17" name="Text Box 64"/>
            <p:cNvSpPr txBox="1">
              <a:spLocks noChangeArrowheads="1"/>
            </p:cNvSpPr>
            <p:nvPr/>
          </p:nvSpPr>
          <p:spPr bwMode="auto">
            <a:xfrm>
              <a:off x="3302" y="3521"/>
              <a:ext cx="588" cy="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9900"/>
                  </a:solidFill>
                  <a:latin typeface="Arial" charset="0"/>
                </a:defRPr>
              </a:lvl1pPr>
              <a:lvl2pPr marL="742950" indent="-285750">
                <a:defRPr sz="2800" b="1">
                  <a:solidFill>
                    <a:srgbClr val="FF9900"/>
                  </a:solidFill>
                  <a:latin typeface="Arial" charset="0"/>
                </a:defRPr>
              </a:lvl2pPr>
              <a:lvl3pPr marL="1143000" indent="-228600">
                <a:defRPr sz="2800" b="1">
                  <a:solidFill>
                    <a:srgbClr val="FF9900"/>
                  </a:solidFill>
                  <a:latin typeface="Arial" charset="0"/>
                </a:defRPr>
              </a:lvl3pPr>
              <a:lvl4pPr marL="1600200" indent="-228600">
                <a:defRPr sz="2800" b="1">
                  <a:solidFill>
                    <a:srgbClr val="FF9900"/>
                  </a:solidFill>
                  <a:latin typeface="Arial" charset="0"/>
                </a:defRPr>
              </a:lvl4pPr>
              <a:lvl5pPr marL="2057400" indent="-228600">
                <a:defRPr sz="2800" b="1">
                  <a:solidFill>
                    <a:srgbClr val="FF99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dirty="0" smtClean="0">
                  <a:solidFill>
                    <a:schemeClr val="tx1"/>
                  </a:solidFill>
                </a:rPr>
                <a:t>!!</a:t>
              </a:r>
              <a:endParaRPr lang="cs-CZ" altLang="cs-CZ" dirty="0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27" descr="man-159846_6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111" y="1530572"/>
            <a:ext cx="763852" cy="82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811773" y="2983411"/>
            <a:ext cx="21262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marL="258763" indent="-268288">
              <a:spcBef>
                <a:spcPct val="20000"/>
              </a:spcBef>
              <a:buSzPct val="100000"/>
              <a:buFontTx/>
              <a:buChar char="–"/>
              <a:tabLst>
                <a:tab pos="0" algn="l"/>
                <a:tab pos="1163638" algn="l"/>
              </a:tabLst>
            </a:pPr>
            <a:r>
              <a:rPr lang="cs-CZ" altLang="cs-CZ" sz="1400" dirty="0">
                <a:solidFill>
                  <a:schemeClr val="tx1"/>
                </a:solidFill>
              </a:rPr>
              <a:t>vedoucí vývoje</a:t>
            </a: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811774" y="1903291"/>
            <a:ext cx="2060331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marL="258763" indent="-268288">
              <a:spcBef>
                <a:spcPct val="20000"/>
              </a:spcBef>
              <a:buSzPct val="100000"/>
              <a:buFontTx/>
              <a:buChar char="–"/>
              <a:tabLst>
                <a:tab pos="0" algn="l"/>
                <a:tab pos="1163638" algn="l"/>
              </a:tabLst>
            </a:pPr>
            <a:r>
              <a:rPr lang="cs-CZ" altLang="cs-CZ" sz="1400" dirty="0">
                <a:solidFill>
                  <a:schemeClr val="tx1"/>
                </a:solidFill>
              </a:rPr>
              <a:t>konstruktér</a:t>
            </a: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811774" y="1614366"/>
            <a:ext cx="2435469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marL="258763" indent="-268288">
              <a:spcBef>
                <a:spcPct val="20000"/>
              </a:spcBef>
              <a:buSzPct val="100000"/>
              <a:buFontTx/>
              <a:buChar char="–"/>
              <a:tabLst>
                <a:tab pos="0" algn="l"/>
                <a:tab pos="1163638" algn="l"/>
              </a:tabLst>
            </a:pPr>
            <a:r>
              <a:rPr lang="cs-CZ" altLang="cs-CZ" sz="1400" dirty="0" smtClean="0">
                <a:solidFill>
                  <a:schemeClr val="tx1"/>
                </a:solidFill>
              </a:rPr>
              <a:t>pracovník </a:t>
            </a:r>
            <a:r>
              <a:rPr lang="cs-CZ" altLang="cs-CZ" sz="1400" dirty="0">
                <a:solidFill>
                  <a:schemeClr val="tx1"/>
                </a:solidFill>
              </a:rPr>
              <a:t>výroby</a:t>
            </a: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811774" y="2694486"/>
            <a:ext cx="1994388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marL="258763" indent="-268288">
              <a:spcBef>
                <a:spcPct val="20000"/>
              </a:spcBef>
              <a:buSzPct val="100000"/>
              <a:buFontTx/>
              <a:buChar char="–"/>
              <a:tabLst>
                <a:tab pos="0" algn="l"/>
                <a:tab pos="1163638" algn="l"/>
              </a:tabLst>
            </a:pPr>
            <a:r>
              <a:rPr lang="cs-CZ" altLang="cs-CZ" sz="1400" dirty="0">
                <a:solidFill>
                  <a:schemeClr val="tx1"/>
                </a:solidFill>
              </a:rPr>
              <a:t>šéf projektu</a:t>
            </a:r>
          </a:p>
        </p:txBody>
      </p:sp>
      <p:sp>
        <p:nvSpPr>
          <p:cNvPr id="24" name="Rectangle 50"/>
          <p:cNvSpPr>
            <a:spLocks noChangeArrowheads="1"/>
          </p:cNvSpPr>
          <p:nvPr/>
        </p:nvSpPr>
        <p:spPr bwMode="auto">
          <a:xfrm>
            <a:off x="811773" y="4011910"/>
            <a:ext cx="1528396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marL="258763" indent="-268288">
              <a:spcBef>
                <a:spcPct val="20000"/>
              </a:spcBef>
              <a:buSzPct val="100000"/>
              <a:buFontTx/>
              <a:buChar char="–"/>
              <a:tabLst>
                <a:tab pos="0" algn="l"/>
                <a:tab pos="1163638" algn="l"/>
              </a:tabLst>
            </a:pPr>
            <a:r>
              <a:rPr lang="cs-CZ" altLang="cs-CZ" sz="1400" dirty="0">
                <a:solidFill>
                  <a:schemeClr val="tx1"/>
                </a:solidFill>
              </a:rPr>
              <a:t>ředitel</a:t>
            </a:r>
          </a:p>
        </p:txBody>
      </p:sp>
    </p:spTree>
    <p:extLst>
      <p:ext uri="{BB962C8B-B14F-4D97-AF65-F5344CB8AC3E}">
        <p14:creationId xmlns:p14="http://schemas.microsoft.com/office/powerpoint/2010/main" xmlns="" val="1366275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081" y="357188"/>
            <a:ext cx="3932955" cy="401723"/>
          </a:xfrm>
        </p:spPr>
        <p:txBody>
          <a:bodyPr/>
          <a:lstStyle/>
          <a:p>
            <a:r>
              <a:rPr lang="cs-CZ" dirty="0" smtClean="0"/>
              <a:t>Co je to COSMOL Server?</a:t>
            </a:r>
            <a:endParaRPr lang="cs-CZ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235758" y="2938376"/>
            <a:ext cx="1555820" cy="1073534"/>
            <a:chOff x="4027" y="2568"/>
            <a:chExt cx="1435" cy="914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4027" y="3249"/>
              <a:ext cx="12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9900"/>
                  </a:solidFill>
                  <a:latin typeface="Arial" charset="0"/>
                </a:defRPr>
              </a:lvl1pPr>
              <a:lvl2pPr marL="742950" indent="-285750">
                <a:defRPr sz="2800" b="1">
                  <a:solidFill>
                    <a:srgbClr val="FF9900"/>
                  </a:solidFill>
                  <a:latin typeface="Arial" charset="0"/>
                </a:defRPr>
              </a:lvl2pPr>
              <a:lvl3pPr marL="1143000" indent="-228600">
                <a:defRPr sz="2800" b="1">
                  <a:solidFill>
                    <a:srgbClr val="FF9900"/>
                  </a:solidFill>
                  <a:latin typeface="Arial" charset="0"/>
                </a:defRPr>
              </a:lvl3pPr>
              <a:lvl4pPr marL="1600200" indent="-228600">
                <a:defRPr sz="2800" b="1">
                  <a:solidFill>
                    <a:srgbClr val="FF9900"/>
                  </a:solidFill>
                  <a:latin typeface="Arial" charset="0"/>
                </a:defRPr>
              </a:lvl4pPr>
              <a:lvl5pPr marL="2057400" indent="-228600">
                <a:defRPr sz="2800" b="1">
                  <a:solidFill>
                    <a:srgbClr val="FF99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800" dirty="0">
                  <a:solidFill>
                    <a:schemeClr val="tx1"/>
                  </a:solidFill>
                </a:rPr>
                <a:t>Výpočtář</a:t>
              </a:r>
            </a:p>
          </p:txBody>
        </p:sp>
        <p:pic>
          <p:nvPicPr>
            <p:cNvPr id="6" name="Picture 2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9" y="2568"/>
              <a:ext cx="65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PC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" y="2795"/>
              <a:ext cx="482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67193" y="2109442"/>
            <a:ext cx="150086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258763" indent="-268288">
              <a:spcBef>
                <a:spcPct val="20000"/>
              </a:spcBef>
              <a:buSzPct val="100000"/>
              <a:buFontTx/>
              <a:buChar char="–"/>
              <a:tabLst>
                <a:tab pos="0" algn="l"/>
                <a:tab pos="1163638" algn="l"/>
              </a:tabLst>
            </a:pPr>
            <a:r>
              <a:rPr lang="cs-CZ" altLang="cs-CZ" sz="1400" dirty="0">
                <a:solidFill>
                  <a:schemeClr val="tx1"/>
                </a:solidFill>
              </a:rPr>
              <a:t>konstruktér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67193" y="1403525"/>
            <a:ext cx="1872207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258763" indent="-268288">
              <a:spcBef>
                <a:spcPct val="20000"/>
              </a:spcBef>
              <a:buSzPct val="100000"/>
              <a:buFontTx/>
              <a:buChar char="–"/>
              <a:tabLst>
                <a:tab pos="0" algn="l"/>
                <a:tab pos="1163638" algn="l"/>
              </a:tabLst>
            </a:pPr>
            <a:r>
              <a:rPr lang="cs-CZ" altLang="cs-CZ" sz="1400" dirty="0">
                <a:solidFill>
                  <a:schemeClr val="tx1"/>
                </a:solidFill>
              </a:rPr>
              <a:t>vývoj - analýza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67193" y="2867622"/>
            <a:ext cx="135721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258763" indent="-268288">
              <a:spcBef>
                <a:spcPct val="20000"/>
              </a:spcBef>
              <a:buSzPct val="100000"/>
              <a:buFontTx/>
              <a:buChar char="–"/>
              <a:tabLst>
                <a:tab pos="0" algn="l"/>
                <a:tab pos="1163638" algn="l"/>
              </a:tabLst>
            </a:pPr>
            <a:r>
              <a:rPr lang="cs-CZ" altLang="cs-CZ" sz="1400" dirty="0">
                <a:solidFill>
                  <a:schemeClr val="tx1"/>
                </a:solidFill>
              </a:rPr>
              <a:t>projektant</a:t>
            </a:r>
          </a:p>
        </p:txBody>
      </p:sp>
      <p:pic>
        <p:nvPicPr>
          <p:cNvPr id="11" name="Picture 15" descr="computer-159831_6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536" y="1323677"/>
            <a:ext cx="398868" cy="46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0" descr="computer-159831_6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536" y="2083036"/>
            <a:ext cx="398868" cy="46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1"/>
          <p:cNvSpPr txBox="1">
            <a:spLocks noChangeArrowheads="1"/>
          </p:cNvSpPr>
          <p:nvPr/>
        </p:nvSpPr>
        <p:spPr bwMode="auto">
          <a:xfrm>
            <a:off x="6328017" y="4092858"/>
            <a:ext cx="2393698" cy="47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99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99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99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990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>
                <a:solidFill>
                  <a:srgbClr val="FF990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>
                <a:solidFill>
                  <a:srgbClr val="FF990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>
                <a:solidFill>
                  <a:srgbClr val="FF990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>
                <a:solidFill>
                  <a:srgbClr val="FF9900"/>
                </a:solidFill>
                <a:latin typeface="Arial" charset="0"/>
              </a:defRPr>
            </a:lvl9pPr>
          </a:lstStyle>
          <a:p>
            <a:pPr algn="l">
              <a:buFontTx/>
              <a:buNone/>
            </a:pPr>
            <a:r>
              <a:rPr lang="cs-CZ" altLang="cs-CZ" sz="1200" dirty="0">
                <a:solidFill>
                  <a:schemeClr val="tx1"/>
                </a:solidFill>
              </a:rPr>
              <a:t>- vytváření modelu</a:t>
            </a:r>
          </a:p>
          <a:p>
            <a:pPr algn="l">
              <a:buFontTx/>
              <a:buNone/>
            </a:pPr>
            <a:r>
              <a:rPr lang="cs-CZ" altLang="cs-CZ" sz="1200" dirty="0">
                <a:solidFill>
                  <a:schemeClr val="tx1"/>
                </a:solidFill>
              </a:rPr>
              <a:t>- tvorba uživatelských aplikací</a:t>
            </a:r>
          </a:p>
        </p:txBody>
      </p:sp>
      <p:sp>
        <p:nvSpPr>
          <p:cNvPr id="14" name="AutoShape 44"/>
          <p:cNvSpPr>
            <a:spLocks noChangeArrowheads="1"/>
          </p:cNvSpPr>
          <p:nvPr/>
        </p:nvSpPr>
        <p:spPr bwMode="auto">
          <a:xfrm>
            <a:off x="7449112" y="2499814"/>
            <a:ext cx="216000" cy="648000"/>
          </a:xfrm>
          <a:prstGeom prst="upDownArrow">
            <a:avLst>
              <a:gd name="adj1" fmla="val 50000"/>
              <a:gd name="adj2" fmla="val 112389"/>
            </a:avLst>
          </a:prstGeom>
          <a:solidFill>
            <a:srgbClr val="008000"/>
          </a:solidFill>
          <a:ln w="38100">
            <a:noFill/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endParaRPr lang="cs-CZ" altLang="cs-CZ"/>
          </a:p>
        </p:txBody>
      </p:sp>
      <p:pic>
        <p:nvPicPr>
          <p:cNvPr id="16" name="Picture 46" descr="server-98402_64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0659" y="749061"/>
            <a:ext cx="787126" cy="140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7" descr="database-29954_64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9123" y="1548927"/>
            <a:ext cx="611486" cy="76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9" descr="man-159848_64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7108" y="2067694"/>
            <a:ext cx="292194" cy="39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0" descr="man-159848_64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7108" y="2825287"/>
            <a:ext cx="292194" cy="39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1" descr="computer-159831_6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536" y="2787774"/>
            <a:ext cx="398868" cy="46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2" descr="man-159846_64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2563" y="1320306"/>
            <a:ext cx="421285" cy="45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55"/>
          <p:cNvSpPr txBox="1">
            <a:spLocks noChangeArrowheads="1"/>
          </p:cNvSpPr>
          <p:nvPr/>
        </p:nvSpPr>
        <p:spPr bwMode="auto">
          <a:xfrm>
            <a:off x="352256" y="865044"/>
            <a:ext cx="34996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99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99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99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990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>
                <a:solidFill>
                  <a:srgbClr val="FF990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>
                <a:solidFill>
                  <a:srgbClr val="FF990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>
                <a:solidFill>
                  <a:srgbClr val="FF990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>
                <a:solidFill>
                  <a:srgbClr val="FF9900"/>
                </a:solidFill>
                <a:latin typeface="Arial" charset="0"/>
              </a:defRPr>
            </a:lvl9pPr>
          </a:lstStyle>
          <a:p>
            <a:pPr algn="l"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</a:rPr>
              <a:t>S aplikací samostatně pracují:</a:t>
            </a:r>
          </a:p>
        </p:txBody>
      </p:sp>
      <p:sp>
        <p:nvSpPr>
          <p:cNvPr id="25" name="Text Box 56"/>
          <p:cNvSpPr txBox="1">
            <a:spLocks noChangeArrowheads="1"/>
          </p:cNvSpPr>
          <p:nvPr/>
        </p:nvSpPr>
        <p:spPr bwMode="auto">
          <a:xfrm>
            <a:off x="1457822" y="4731990"/>
            <a:ext cx="62283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99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99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99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990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>
                <a:solidFill>
                  <a:srgbClr val="FF990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>
                <a:solidFill>
                  <a:srgbClr val="FF990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>
                <a:solidFill>
                  <a:srgbClr val="FF990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>
                <a:solidFill>
                  <a:srgbClr val="FF9900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cs-CZ" altLang="cs-CZ" sz="1600" cap="all" dirty="0">
                <a:solidFill>
                  <a:srgbClr val="C00000"/>
                </a:solidFill>
              </a:rPr>
              <a:t>Podstatné odlehčení požadavků na výpočtáře</a:t>
            </a:r>
          </a:p>
        </p:txBody>
      </p:sp>
      <p:sp>
        <p:nvSpPr>
          <p:cNvPr id="27" name="Rectangle 58"/>
          <p:cNvSpPr>
            <a:spLocks noChangeArrowheads="1"/>
          </p:cNvSpPr>
          <p:nvPr/>
        </p:nvSpPr>
        <p:spPr bwMode="auto">
          <a:xfrm>
            <a:off x="567193" y="3585839"/>
            <a:ext cx="5372959" cy="93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268288" indent="-268288" algn="l">
              <a:lnSpc>
                <a:spcPct val="100000"/>
              </a:lnSpc>
              <a:spcBef>
                <a:spcPct val="20000"/>
              </a:spcBef>
              <a:buSzPct val="100000"/>
              <a:tabLst>
                <a:tab pos="0" algn="l"/>
                <a:tab pos="1163638" algn="l"/>
              </a:tabLst>
            </a:pPr>
            <a:r>
              <a:rPr lang="cs-CZ" altLang="cs-CZ" sz="1600" b="1" cap="small" dirty="0" smtClean="0">
                <a:solidFill>
                  <a:schemeClr val="tx2"/>
                </a:solidFill>
              </a:rPr>
              <a:t>Porovnávají </a:t>
            </a:r>
            <a:r>
              <a:rPr lang="cs-CZ" altLang="cs-CZ" sz="1600" b="1" cap="small" dirty="0">
                <a:solidFill>
                  <a:schemeClr val="tx2"/>
                </a:solidFill>
              </a:rPr>
              <a:t>varianty modelu</a:t>
            </a:r>
          </a:p>
          <a:p>
            <a:pPr marL="268288" indent="-268288" algn="l">
              <a:lnSpc>
                <a:spcPct val="100000"/>
              </a:lnSpc>
              <a:spcBef>
                <a:spcPct val="20000"/>
              </a:spcBef>
              <a:buSzPct val="100000"/>
              <a:tabLst>
                <a:tab pos="0" algn="l"/>
                <a:tab pos="1163638" algn="l"/>
              </a:tabLst>
            </a:pPr>
            <a:r>
              <a:rPr lang="cs-CZ" altLang="cs-CZ" sz="1600" b="1" cap="small" dirty="0" smtClean="0">
                <a:solidFill>
                  <a:schemeClr val="tx2"/>
                </a:solidFill>
              </a:rPr>
              <a:t>Nemusí </a:t>
            </a:r>
            <a:r>
              <a:rPr lang="cs-CZ" altLang="cs-CZ" sz="1600" b="1" cap="small" dirty="0">
                <a:solidFill>
                  <a:schemeClr val="tx2"/>
                </a:solidFill>
              </a:rPr>
              <a:t>vlastnit </a:t>
            </a:r>
            <a:r>
              <a:rPr lang="cs-CZ" altLang="cs-CZ" sz="1600" b="1" cap="small" dirty="0" smtClean="0">
                <a:solidFill>
                  <a:schemeClr val="tx2"/>
                </a:solidFill>
              </a:rPr>
              <a:t>COMSOL </a:t>
            </a:r>
            <a:r>
              <a:rPr lang="cs-CZ" altLang="cs-CZ" sz="1600" b="1" cap="small" dirty="0" err="1" smtClean="0">
                <a:solidFill>
                  <a:schemeClr val="tx2"/>
                </a:solidFill>
              </a:rPr>
              <a:t>Multiphysics</a:t>
            </a:r>
            <a:endParaRPr lang="cs-CZ" altLang="cs-CZ" sz="1600" b="1" cap="small" dirty="0">
              <a:solidFill>
                <a:schemeClr val="tx2"/>
              </a:solidFill>
            </a:endParaRPr>
          </a:p>
          <a:p>
            <a:pPr marL="268288" indent="-268288">
              <a:spcBef>
                <a:spcPct val="20000"/>
              </a:spcBef>
              <a:buSzPct val="100000"/>
              <a:tabLst>
                <a:tab pos="0" algn="l"/>
                <a:tab pos="1163638" algn="l"/>
              </a:tabLst>
            </a:pPr>
            <a:r>
              <a:rPr lang="cs-CZ" altLang="cs-CZ" sz="1600" b="1" cap="small" dirty="0" smtClean="0">
                <a:solidFill>
                  <a:schemeClr val="tx2"/>
                </a:solidFill>
              </a:rPr>
              <a:t>Nemusí </a:t>
            </a:r>
            <a:r>
              <a:rPr lang="cs-CZ" altLang="cs-CZ" sz="1600" b="1" cap="small" dirty="0">
                <a:solidFill>
                  <a:schemeClr val="tx2"/>
                </a:solidFill>
              </a:rPr>
              <a:t>umět </a:t>
            </a:r>
            <a:r>
              <a:rPr lang="cs-CZ" altLang="cs-CZ" sz="1600" b="1" cap="small" dirty="0" smtClean="0">
                <a:solidFill>
                  <a:schemeClr val="tx2"/>
                </a:solidFill>
              </a:rPr>
              <a:t>COMSOL </a:t>
            </a:r>
            <a:r>
              <a:rPr lang="cs-CZ" altLang="cs-CZ" sz="1600" b="1" cap="small" dirty="0" err="1" smtClean="0">
                <a:solidFill>
                  <a:schemeClr val="tx2"/>
                </a:solidFill>
              </a:rPr>
              <a:t>Multiphysics</a:t>
            </a:r>
            <a:endParaRPr lang="cs-CZ" altLang="cs-CZ" sz="1600" b="1" cap="small" dirty="0">
              <a:solidFill>
                <a:schemeClr val="tx2"/>
              </a:solidFill>
            </a:endParaRPr>
          </a:p>
        </p:txBody>
      </p:sp>
      <p:pic>
        <p:nvPicPr>
          <p:cNvPr id="28" name="Picture 59" descr="logo_comsol_server_masco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9123" y="749061"/>
            <a:ext cx="737253" cy="23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44"/>
          <p:cNvSpPr>
            <a:spLocks noChangeArrowheads="1"/>
          </p:cNvSpPr>
          <p:nvPr/>
        </p:nvSpPr>
        <p:spPr bwMode="auto">
          <a:xfrm rot="16200000">
            <a:off x="5221648" y="1212150"/>
            <a:ext cx="285008" cy="1152000"/>
          </a:xfrm>
          <a:prstGeom prst="upDownArrow">
            <a:avLst>
              <a:gd name="adj1" fmla="val 50000"/>
              <a:gd name="adj2" fmla="val 112389"/>
            </a:avLst>
          </a:prstGeom>
          <a:solidFill>
            <a:srgbClr val="008000"/>
          </a:solidFill>
          <a:ln w="38100">
            <a:noFill/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3099918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081" y="357188"/>
            <a:ext cx="2600859" cy="401723"/>
          </a:xfrm>
        </p:spPr>
        <p:txBody>
          <a:bodyPr/>
          <a:lstStyle/>
          <a:p>
            <a:r>
              <a:rPr lang="cs-CZ" dirty="0" smtClean="0"/>
              <a:t>Instalace – s GUI</a:t>
            </a:r>
            <a:endParaRPr lang="cs-CZ" dirty="0"/>
          </a:p>
        </p:txBody>
      </p:sp>
      <p:pic>
        <p:nvPicPr>
          <p:cNvPr id="2052" name="Picture 4" descr="T:\KSEFTDOC\COMSOL\==Support==\2015_11_CVTI_Bosnak\COMSOL_Server_INSTALL\Opti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202" y="1275606"/>
            <a:ext cx="3967446" cy="34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:\KSEFTDOC\COMSOL\==Support==\2015_11_CVTI_Bosnak\COMSOL_Server_INSTALL\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202" y="1275606"/>
            <a:ext cx="3967446" cy="34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T:\KSEFTDOC\COMSOL\==Support==\2015_11_CVTI_Bosnak\COMSOL_Server_INSTALL\Options_secondar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1018" y="1275606"/>
            <a:ext cx="3967446" cy="34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T:\KSEFTDOC\COMSOL\==Support==\2015_11_CVTI_Bosnak\COMSOL_Server_INSTALL\Server_secondar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1018" y="1275606"/>
            <a:ext cx="3967446" cy="34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786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081" y="357188"/>
            <a:ext cx="4173406" cy="401723"/>
          </a:xfrm>
        </p:spPr>
        <p:txBody>
          <a:bodyPr/>
          <a:lstStyle/>
          <a:p>
            <a:r>
              <a:rPr lang="cs-CZ" dirty="0" smtClean="0"/>
              <a:t>Spuštění – COMSOL Server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183893" y="2008460"/>
            <a:ext cx="589135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cs-CZ" dirty="0" smtClean="0"/>
              <a:t>/</a:t>
            </a:r>
            <a:r>
              <a:rPr lang="cs-CZ" dirty="0" err="1" smtClean="0"/>
              <a:t>opt</a:t>
            </a:r>
            <a:r>
              <a:rPr lang="cs-CZ" dirty="0" smtClean="0"/>
              <a:t>/COMSOL/v51/Server/bin/</a:t>
            </a:r>
            <a:r>
              <a:rPr lang="cs-CZ" dirty="0" err="1" smtClean="0"/>
              <a:t>comsol</a:t>
            </a:r>
            <a:r>
              <a:rPr lang="cs-CZ" dirty="0" smtClean="0"/>
              <a:t> server</a:t>
            </a:r>
          </a:p>
          <a:p>
            <a:pPr>
              <a:lnSpc>
                <a:spcPct val="200000"/>
              </a:lnSpc>
            </a:pPr>
            <a:endParaRPr lang="cs-CZ" dirty="0"/>
          </a:p>
          <a:p>
            <a:pPr>
              <a:lnSpc>
                <a:spcPct val="200000"/>
              </a:lnSpc>
            </a:pPr>
            <a:r>
              <a:rPr lang="cs-CZ" dirty="0"/>
              <a:t>/</a:t>
            </a:r>
            <a:r>
              <a:rPr lang="cs-CZ" dirty="0" err="1" smtClean="0"/>
              <a:t>opt</a:t>
            </a:r>
            <a:r>
              <a:rPr lang="cs-CZ" dirty="0" smtClean="0"/>
              <a:t>/COMSOL/v51/Server/bin/</a:t>
            </a:r>
            <a:r>
              <a:rPr lang="cs-CZ" dirty="0" err="1" smtClean="0"/>
              <a:t>comsol</a:t>
            </a:r>
            <a:r>
              <a:rPr lang="cs-CZ" dirty="0" smtClean="0"/>
              <a:t> server -</a:t>
            </a:r>
            <a:r>
              <a:rPr lang="cs-CZ" dirty="0" err="1" smtClean="0"/>
              <a:t>secondary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49475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 descr="D:\HUMUSOFT\Figures\COMSOL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2057" y="1084348"/>
            <a:ext cx="6520673" cy="353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HUMUSOFT\Figures\App_anten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1268" y="909315"/>
            <a:ext cx="4582251" cy="403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4431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081" y="357188"/>
            <a:ext cx="4376987" cy="401723"/>
          </a:xfrm>
        </p:spPr>
        <p:txBody>
          <a:bodyPr/>
          <a:lstStyle/>
          <a:p>
            <a:r>
              <a:rPr lang="cs-CZ" dirty="0" smtClean="0"/>
              <a:t>Připojení na COMSOL Server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04920" y="1976522"/>
            <a:ext cx="6534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 webového prohlížeče / </a:t>
            </a:r>
            <a:r>
              <a:rPr lang="cs-CZ" dirty="0" err="1" smtClean="0"/>
              <a:t>clienta</a:t>
            </a:r>
            <a:r>
              <a:rPr lang="cs-CZ" dirty="0" smtClean="0"/>
              <a:t>: </a:t>
            </a:r>
            <a:r>
              <a:rPr lang="cs-CZ" sz="2800" b="1" dirty="0" smtClean="0"/>
              <a:t>10.21.99.10:2036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xmlns="" val="3220339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081" y="357188"/>
            <a:ext cx="2958330" cy="401723"/>
          </a:xfrm>
        </p:spPr>
        <p:txBody>
          <a:bodyPr/>
          <a:lstStyle/>
          <a:p>
            <a:r>
              <a:rPr lang="en-US" dirty="0" err="1" smtClean="0"/>
              <a:t>Dostupn</a:t>
            </a:r>
            <a:r>
              <a:rPr lang="cs-CZ" dirty="0" smtClean="0"/>
              <a:t>é produkty</a:t>
            </a:r>
            <a:endParaRPr lang="cs-CZ" dirty="0"/>
          </a:p>
        </p:txBody>
      </p:sp>
      <p:pic>
        <p:nvPicPr>
          <p:cNvPr id="4" name="Picture 4" descr="T:\KSEFTDOC\COMSOL\Verze_5\Pavouk\pavouk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604" y="771550"/>
            <a:ext cx="7128792" cy="426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bdélník 32"/>
          <p:cNvSpPr/>
          <p:nvPr/>
        </p:nvSpPr>
        <p:spPr bwMode="auto">
          <a:xfrm>
            <a:off x="3059832" y="4208154"/>
            <a:ext cx="1008112" cy="379819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800" b="1" i="0" u="none" strike="noStrike" cap="none" normalizeH="0" baseline="0" smtClean="0">
              <a:ln>
                <a:noFill/>
              </a:ln>
              <a:solidFill>
                <a:srgbClr val="FF9900"/>
              </a:solidFill>
              <a:effectLst/>
              <a:latin typeface="Arial" charset="0"/>
            </a:endParaRPr>
          </a:p>
        </p:txBody>
      </p:sp>
      <p:grpSp>
        <p:nvGrpSpPr>
          <p:cNvPr id="40" name="Skupina 39"/>
          <p:cNvGrpSpPr/>
          <p:nvPr/>
        </p:nvGrpSpPr>
        <p:grpSpPr>
          <a:xfrm>
            <a:off x="971600" y="1831891"/>
            <a:ext cx="7200800" cy="3188131"/>
            <a:chOff x="971600" y="1831891"/>
            <a:chExt cx="7200800" cy="3188131"/>
          </a:xfrm>
        </p:grpSpPr>
        <p:sp>
          <p:nvSpPr>
            <p:cNvPr id="28" name="Obdélník 27"/>
            <p:cNvSpPr/>
            <p:nvPr/>
          </p:nvSpPr>
          <p:spPr bwMode="auto">
            <a:xfrm>
              <a:off x="971600" y="3219822"/>
              <a:ext cx="1008112" cy="379819"/>
            </a:xfrm>
            <a:prstGeom prst="rect">
              <a:avLst/>
            </a:prstGeom>
            <a:solidFill>
              <a:schemeClr val="bg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cs-CZ" sz="2800" b="1" i="0" u="none" strike="noStrike" cap="none" normalizeH="0" baseline="0" smtClean="0">
                <a:ln>
                  <a:noFill/>
                </a:ln>
                <a:solidFill>
                  <a:srgbClr val="FF9900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bdélník 28"/>
            <p:cNvSpPr/>
            <p:nvPr/>
          </p:nvSpPr>
          <p:spPr bwMode="auto">
            <a:xfrm>
              <a:off x="971600" y="4208155"/>
              <a:ext cx="1008112" cy="379819"/>
            </a:xfrm>
            <a:prstGeom prst="rect">
              <a:avLst/>
            </a:prstGeom>
            <a:solidFill>
              <a:schemeClr val="bg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cs-CZ" sz="2800" b="1" i="0" u="none" strike="noStrike" cap="none" normalizeH="0" baseline="0" smtClean="0">
                <a:ln>
                  <a:noFill/>
                </a:ln>
                <a:solidFill>
                  <a:srgbClr val="FF9900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Obdélník 29"/>
            <p:cNvSpPr/>
            <p:nvPr/>
          </p:nvSpPr>
          <p:spPr bwMode="auto">
            <a:xfrm>
              <a:off x="971600" y="4640203"/>
              <a:ext cx="1008112" cy="379819"/>
            </a:xfrm>
            <a:prstGeom prst="rect">
              <a:avLst/>
            </a:prstGeom>
            <a:solidFill>
              <a:schemeClr val="bg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cs-CZ" sz="2800" b="1" i="0" u="none" strike="noStrike" cap="none" normalizeH="0" baseline="0" smtClean="0">
                <a:ln>
                  <a:noFill/>
                </a:ln>
                <a:solidFill>
                  <a:srgbClr val="FF9900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Obdélník 33"/>
            <p:cNvSpPr/>
            <p:nvPr/>
          </p:nvSpPr>
          <p:spPr bwMode="auto">
            <a:xfrm>
              <a:off x="4067944" y="2283717"/>
              <a:ext cx="1008112" cy="900000"/>
            </a:xfrm>
            <a:prstGeom prst="rect">
              <a:avLst/>
            </a:prstGeom>
            <a:solidFill>
              <a:schemeClr val="bg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cs-CZ" sz="2800" b="1" i="0" u="none" strike="noStrike" cap="none" normalizeH="0" baseline="0" smtClean="0">
                <a:ln>
                  <a:noFill/>
                </a:ln>
                <a:solidFill>
                  <a:srgbClr val="FF9900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Obdélník 34"/>
            <p:cNvSpPr/>
            <p:nvPr/>
          </p:nvSpPr>
          <p:spPr bwMode="auto">
            <a:xfrm>
              <a:off x="3059832" y="2283717"/>
              <a:ext cx="1008112" cy="900000"/>
            </a:xfrm>
            <a:prstGeom prst="rect">
              <a:avLst/>
            </a:prstGeom>
            <a:solidFill>
              <a:schemeClr val="bg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cs-CZ" sz="2800" b="1" i="0" u="none" strike="noStrike" cap="none" normalizeH="0" baseline="0" smtClean="0">
                <a:ln>
                  <a:noFill/>
                </a:ln>
                <a:solidFill>
                  <a:srgbClr val="FF9900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Obdélník 35"/>
            <p:cNvSpPr/>
            <p:nvPr/>
          </p:nvSpPr>
          <p:spPr bwMode="auto">
            <a:xfrm>
              <a:off x="4067944" y="3723878"/>
              <a:ext cx="1008112" cy="379819"/>
            </a:xfrm>
            <a:prstGeom prst="rect">
              <a:avLst/>
            </a:prstGeom>
            <a:solidFill>
              <a:schemeClr val="bg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cs-CZ" sz="2800" b="1" i="0" u="none" strike="noStrike" cap="none" normalizeH="0" baseline="0" smtClean="0">
                <a:ln>
                  <a:noFill/>
                </a:ln>
                <a:solidFill>
                  <a:srgbClr val="FF9900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Obdélník 36"/>
            <p:cNvSpPr/>
            <p:nvPr/>
          </p:nvSpPr>
          <p:spPr bwMode="auto">
            <a:xfrm>
              <a:off x="7164288" y="1831891"/>
              <a:ext cx="1008112" cy="379819"/>
            </a:xfrm>
            <a:prstGeom prst="rect">
              <a:avLst/>
            </a:prstGeom>
            <a:solidFill>
              <a:schemeClr val="bg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cs-CZ" sz="2800" b="1" i="0" u="none" strike="noStrike" cap="none" normalizeH="0" baseline="0" smtClean="0">
                <a:ln>
                  <a:noFill/>
                </a:ln>
                <a:solidFill>
                  <a:srgbClr val="FF9900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Obdélník 37"/>
            <p:cNvSpPr/>
            <p:nvPr/>
          </p:nvSpPr>
          <p:spPr bwMode="auto">
            <a:xfrm>
              <a:off x="6139190" y="2302614"/>
              <a:ext cx="1008112" cy="379819"/>
            </a:xfrm>
            <a:prstGeom prst="rect">
              <a:avLst/>
            </a:prstGeom>
            <a:solidFill>
              <a:schemeClr val="bg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cs-CZ" sz="2800" b="1" i="0" u="none" strike="noStrike" cap="none" normalizeH="0" baseline="0" smtClean="0">
                <a:ln>
                  <a:noFill/>
                </a:ln>
                <a:solidFill>
                  <a:srgbClr val="FF9900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Obdélník 38"/>
            <p:cNvSpPr/>
            <p:nvPr/>
          </p:nvSpPr>
          <p:spPr bwMode="auto">
            <a:xfrm>
              <a:off x="6139190" y="2739216"/>
              <a:ext cx="2033210" cy="2280806"/>
            </a:xfrm>
            <a:prstGeom prst="rect">
              <a:avLst/>
            </a:prstGeom>
            <a:solidFill>
              <a:schemeClr val="bg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cs-CZ" sz="2800" b="1" i="0" u="none" strike="noStrike" cap="none" normalizeH="0" baseline="0" smtClean="0">
                <a:ln>
                  <a:noFill/>
                </a:ln>
                <a:solidFill>
                  <a:srgbClr val="FF9900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51289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081" y="357188"/>
            <a:ext cx="4923611" cy="401723"/>
          </a:xfrm>
        </p:spPr>
        <p:txBody>
          <a:bodyPr/>
          <a:lstStyle/>
          <a:p>
            <a:r>
              <a:rPr lang="en-US" dirty="0" err="1" smtClean="0"/>
              <a:t>Licence</a:t>
            </a:r>
            <a:r>
              <a:rPr lang="en-US" dirty="0" smtClean="0"/>
              <a:t> – COMSOL </a:t>
            </a:r>
            <a:r>
              <a:rPr lang="en-US" dirty="0" err="1" smtClean="0"/>
              <a:t>Multiphysics</a:t>
            </a:r>
            <a:endParaRPr lang="cs-CZ" dirty="0"/>
          </a:p>
        </p:txBody>
      </p:sp>
      <p:pic>
        <p:nvPicPr>
          <p:cNvPr id="4" name="Picture 3" descr="T:\KSEFTDOC\COMSOL\==Marketing==\Texty_web\==Work==\Obrazky\License_COMSO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43557"/>
            <a:ext cx="5328592" cy="411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7433046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081" y="357188"/>
            <a:ext cx="4021120" cy="401723"/>
          </a:xfrm>
        </p:spPr>
        <p:txBody>
          <a:bodyPr/>
          <a:lstStyle/>
          <a:p>
            <a:r>
              <a:rPr lang="en-US" dirty="0" err="1" smtClean="0"/>
              <a:t>Licence</a:t>
            </a:r>
            <a:r>
              <a:rPr lang="en-US" dirty="0" smtClean="0"/>
              <a:t> – COMSOL Server</a:t>
            </a:r>
            <a:endParaRPr lang="cs-CZ" dirty="0"/>
          </a:p>
        </p:txBody>
      </p:sp>
      <p:pic>
        <p:nvPicPr>
          <p:cNvPr id="5" name="Picture 2" descr="http://cdn.comsol.com/licensing/server-licensing-slid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000" y="1161596"/>
            <a:ext cx="5328000" cy="285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9190551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572596" y="1275606"/>
            <a:ext cx="7998809" cy="2038350"/>
            <a:chOff x="587052" y="1109464"/>
            <a:chExt cx="7998809" cy="2038350"/>
          </a:xfrm>
        </p:grpSpPr>
        <p:pic>
          <p:nvPicPr>
            <p:cNvPr id="5" name="Picture 6" descr="T:\PICT\LOGO\Comsol\V5\logo_comsol_multiphysics_mascot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268" r="23963"/>
            <a:stretch/>
          </p:blipFill>
          <p:spPr bwMode="auto">
            <a:xfrm>
              <a:off x="587052" y="1109464"/>
              <a:ext cx="6455016" cy="2038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T:\PICT\LOGO\Comsol\V5\logo_comsol_multiphysics_mascot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6037" r="7132"/>
            <a:stretch/>
          </p:blipFill>
          <p:spPr bwMode="auto">
            <a:xfrm>
              <a:off x="6982693" y="1109464"/>
              <a:ext cx="1603168" cy="2038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67696569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081" y="357188"/>
            <a:ext cx="4647895" cy="401723"/>
          </a:xfrm>
        </p:spPr>
        <p:txBody>
          <a:bodyPr/>
          <a:lstStyle/>
          <a:p>
            <a:r>
              <a:rPr lang="cs-CZ" dirty="0" smtClean="0"/>
              <a:t>Co je to COSMOL </a:t>
            </a:r>
            <a:r>
              <a:rPr lang="cs-CZ" dirty="0" err="1" smtClean="0"/>
              <a:t>Multiphysics</a:t>
            </a:r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1212989" y="981922"/>
            <a:ext cx="6718023" cy="3822076"/>
            <a:chOff x="130499" y="1323975"/>
            <a:chExt cx="8999215" cy="5015574"/>
          </a:xfrm>
        </p:grpSpPr>
        <p:pic>
          <p:nvPicPr>
            <p:cNvPr id="5" name="Picture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1717" y="4897438"/>
              <a:ext cx="936625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 descr="http://www.comsol.se/shared/images/products/cfd/intr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879" y="4856179"/>
              <a:ext cx="1035050" cy="89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Simulation of a patch antenn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1881" y="1758966"/>
              <a:ext cx="1285875" cy="89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ttp://www.comsol.se/shared/images/products/acoustics/intr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714" y="1830388"/>
              <a:ext cx="1001712" cy="893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http://www.comsol.se/shared/images/showroom/product_intro_303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5146" y="3319463"/>
              <a:ext cx="906461" cy="89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0" descr="Electrodeposition Modul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642" y="3319463"/>
              <a:ext cx="1139825" cy="89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6"/>
            <p:cNvSpPr txBox="1">
              <a:spLocks noChangeArrowheads="1"/>
            </p:cNvSpPr>
            <p:nvPr/>
          </p:nvSpPr>
          <p:spPr bwMode="auto">
            <a:xfrm>
              <a:off x="1104762" y="5143505"/>
              <a:ext cx="1757505" cy="686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 b="1">
                  <a:solidFill>
                    <a:srgbClr val="FF9900"/>
                  </a:solidFill>
                  <a:latin typeface="Arial" charset="0"/>
                </a:defRPr>
              </a:lvl1pPr>
              <a:lvl2pPr marL="742950" indent="-285750">
                <a:defRPr sz="2800" b="1">
                  <a:solidFill>
                    <a:srgbClr val="FF9900"/>
                  </a:solidFill>
                  <a:latin typeface="Arial" charset="0"/>
                </a:defRPr>
              </a:lvl2pPr>
              <a:lvl3pPr marL="1143000" indent="-228600">
                <a:defRPr sz="2800" b="1">
                  <a:solidFill>
                    <a:srgbClr val="FF9900"/>
                  </a:solidFill>
                  <a:latin typeface="Arial" charset="0"/>
                </a:defRPr>
              </a:lvl3pPr>
              <a:lvl4pPr marL="1600200" indent="-228600">
                <a:defRPr sz="2800" b="1">
                  <a:solidFill>
                    <a:srgbClr val="FF9900"/>
                  </a:solidFill>
                  <a:latin typeface="Arial" charset="0"/>
                </a:defRPr>
              </a:lvl4pPr>
              <a:lvl5pPr marL="2057400" indent="-228600">
                <a:defRPr sz="2800" b="1">
                  <a:solidFill>
                    <a:srgbClr val="FF99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cs-CZ" sz="1400" b="0" dirty="0">
                  <a:solidFill>
                    <a:schemeClr val="tx1"/>
                  </a:solidFill>
                  <a:cs typeface="Arial" charset="0"/>
                </a:rPr>
                <a:t>Mechanika tekutin</a:t>
              </a:r>
              <a:endParaRPr lang="sv-SE" sz="1400" b="0" dirty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2" name="TextBox 18"/>
            <p:cNvSpPr txBox="1">
              <a:spLocks noChangeArrowheads="1"/>
            </p:cNvSpPr>
            <p:nvPr/>
          </p:nvSpPr>
          <p:spPr bwMode="auto">
            <a:xfrm>
              <a:off x="169724" y="3613158"/>
              <a:ext cx="1870075" cy="686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9900"/>
                  </a:solidFill>
                  <a:latin typeface="Arial" charset="0"/>
                </a:defRPr>
              </a:lvl1pPr>
              <a:lvl2pPr marL="742950" indent="-285750">
                <a:defRPr sz="2800" b="1">
                  <a:solidFill>
                    <a:srgbClr val="FF9900"/>
                  </a:solidFill>
                  <a:latin typeface="Arial" charset="0"/>
                </a:defRPr>
              </a:lvl2pPr>
              <a:lvl3pPr marL="1143000" indent="-228600">
                <a:defRPr sz="2800" b="1">
                  <a:solidFill>
                    <a:srgbClr val="FF9900"/>
                  </a:solidFill>
                  <a:latin typeface="Arial" charset="0"/>
                </a:defRPr>
              </a:lvl3pPr>
              <a:lvl4pPr marL="1600200" indent="-228600">
                <a:defRPr sz="2800" b="1">
                  <a:solidFill>
                    <a:srgbClr val="FF9900"/>
                  </a:solidFill>
                  <a:latin typeface="Arial" charset="0"/>
                </a:defRPr>
              </a:lvl4pPr>
              <a:lvl5pPr marL="2057400" indent="-228600">
                <a:defRPr sz="2800" b="1">
                  <a:solidFill>
                    <a:srgbClr val="FF99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cs-CZ" sz="1400" b="0" dirty="0">
                  <a:solidFill>
                    <a:schemeClr val="tx1"/>
                  </a:solidFill>
                  <a:cs typeface="Arial" charset="0"/>
                </a:rPr>
                <a:t>Chemické </a:t>
              </a:r>
              <a:br>
                <a:rPr lang="cs-CZ" sz="1400" b="0" dirty="0">
                  <a:solidFill>
                    <a:schemeClr val="tx1"/>
                  </a:solidFill>
                  <a:cs typeface="Arial" charset="0"/>
                </a:rPr>
              </a:br>
              <a:r>
                <a:rPr lang="cs-CZ" sz="1400" b="0" dirty="0">
                  <a:solidFill>
                    <a:schemeClr val="tx1"/>
                  </a:solidFill>
                  <a:cs typeface="Arial" charset="0"/>
                </a:rPr>
                <a:t>reakce</a:t>
              </a:r>
              <a:endParaRPr lang="sv-SE" sz="1400" b="0" dirty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3" name="TextBox 19"/>
            <p:cNvSpPr txBox="1">
              <a:spLocks noChangeArrowheads="1"/>
            </p:cNvSpPr>
            <p:nvPr/>
          </p:nvSpPr>
          <p:spPr bwMode="auto">
            <a:xfrm>
              <a:off x="7100888" y="2149475"/>
              <a:ext cx="1327151" cy="403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9900"/>
                  </a:solidFill>
                  <a:latin typeface="Arial" charset="0"/>
                </a:defRPr>
              </a:lvl1pPr>
              <a:lvl2pPr marL="742950" indent="-285750">
                <a:defRPr sz="2800" b="1">
                  <a:solidFill>
                    <a:srgbClr val="FF9900"/>
                  </a:solidFill>
                  <a:latin typeface="Arial" charset="0"/>
                </a:defRPr>
              </a:lvl2pPr>
              <a:lvl3pPr marL="1143000" indent="-228600">
                <a:defRPr sz="2800" b="1">
                  <a:solidFill>
                    <a:srgbClr val="FF9900"/>
                  </a:solidFill>
                  <a:latin typeface="Arial" charset="0"/>
                </a:defRPr>
              </a:lvl3pPr>
              <a:lvl4pPr marL="1600200" indent="-228600">
                <a:defRPr sz="2800" b="1">
                  <a:solidFill>
                    <a:srgbClr val="FF9900"/>
                  </a:solidFill>
                  <a:latin typeface="Arial" charset="0"/>
                </a:defRPr>
              </a:lvl4pPr>
              <a:lvl5pPr marL="2057400" indent="-228600">
                <a:defRPr sz="2800" b="1">
                  <a:solidFill>
                    <a:srgbClr val="FF99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cs-CZ" sz="1400" b="0">
                  <a:solidFill>
                    <a:schemeClr val="tx1"/>
                  </a:solidFill>
                  <a:cs typeface="Arial" charset="0"/>
                </a:rPr>
                <a:t>Akustika</a:t>
              </a:r>
              <a:endParaRPr lang="sv-SE" sz="1400" b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4" name="TextBox 20"/>
            <p:cNvSpPr txBox="1">
              <a:spLocks noChangeArrowheads="1"/>
            </p:cNvSpPr>
            <p:nvPr/>
          </p:nvSpPr>
          <p:spPr bwMode="auto">
            <a:xfrm>
              <a:off x="130499" y="1628445"/>
              <a:ext cx="2680968" cy="403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 b="1">
                  <a:solidFill>
                    <a:srgbClr val="FF9900"/>
                  </a:solidFill>
                  <a:latin typeface="Arial" charset="0"/>
                </a:defRPr>
              </a:lvl1pPr>
              <a:lvl2pPr marL="742950" indent="-285750">
                <a:defRPr sz="2800" b="1">
                  <a:solidFill>
                    <a:srgbClr val="FF9900"/>
                  </a:solidFill>
                  <a:latin typeface="Arial" charset="0"/>
                </a:defRPr>
              </a:lvl2pPr>
              <a:lvl3pPr marL="1143000" indent="-228600">
                <a:defRPr sz="2800" b="1">
                  <a:solidFill>
                    <a:srgbClr val="FF9900"/>
                  </a:solidFill>
                  <a:latin typeface="Arial" charset="0"/>
                </a:defRPr>
              </a:lvl3pPr>
              <a:lvl4pPr marL="1600200" indent="-228600">
                <a:defRPr sz="2800" b="1">
                  <a:solidFill>
                    <a:srgbClr val="FF9900"/>
                  </a:solidFill>
                  <a:latin typeface="Arial" charset="0"/>
                </a:defRPr>
              </a:lvl4pPr>
              <a:lvl5pPr marL="2057400" indent="-228600">
                <a:defRPr sz="2800" b="1">
                  <a:solidFill>
                    <a:srgbClr val="FF99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cs-CZ" sz="1400" b="0" dirty="0">
                  <a:solidFill>
                    <a:schemeClr val="tx1"/>
                  </a:solidFill>
                  <a:cs typeface="Arial" charset="0"/>
                </a:rPr>
                <a:t>Elektromagnetismus</a:t>
              </a:r>
              <a:endParaRPr lang="sv-SE" sz="1400" b="0" dirty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5" name="TextBox 21"/>
            <p:cNvSpPr txBox="1">
              <a:spLocks noChangeArrowheads="1"/>
            </p:cNvSpPr>
            <p:nvPr/>
          </p:nvSpPr>
          <p:spPr bwMode="auto">
            <a:xfrm>
              <a:off x="7569201" y="3551238"/>
              <a:ext cx="1560513" cy="686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9900"/>
                  </a:solidFill>
                  <a:latin typeface="Arial" charset="0"/>
                </a:defRPr>
              </a:lvl1pPr>
              <a:lvl2pPr marL="742950" indent="-285750">
                <a:defRPr sz="2800" b="1">
                  <a:solidFill>
                    <a:srgbClr val="FF9900"/>
                  </a:solidFill>
                  <a:latin typeface="Arial" charset="0"/>
                </a:defRPr>
              </a:lvl2pPr>
              <a:lvl3pPr marL="1143000" indent="-228600">
                <a:defRPr sz="2800" b="1">
                  <a:solidFill>
                    <a:srgbClr val="FF9900"/>
                  </a:solidFill>
                  <a:latin typeface="Arial" charset="0"/>
                </a:defRPr>
              </a:lvl3pPr>
              <a:lvl4pPr marL="1600200" indent="-228600">
                <a:defRPr sz="2800" b="1">
                  <a:solidFill>
                    <a:srgbClr val="FF9900"/>
                  </a:solidFill>
                  <a:latin typeface="Arial" charset="0"/>
                </a:defRPr>
              </a:lvl4pPr>
              <a:lvl5pPr marL="2057400" indent="-228600">
                <a:defRPr sz="2800" b="1">
                  <a:solidFill>
                    <a:srgbClr val="FF99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cs-CZ" sz="1400" b="0">
                  <a:solidFill>
                    <a:schemeClr val="tx1"/>
                  </a:solidFill>
                  <a:cs typeface="Arial" charset="0"/>
                </a:rPr>
                <a:t>Přestup tepla</a:t>
              </a:r>
              <a:endParaRPr lang="sv-SE" sz="1400" b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6" name="TextBox 22"/>
            <p:cNvSpPr txBox="1">
              <a:spLocks noChangeArrowheads="1"/>
            </p:cNvSpPr>
            <p:nvPr/>
          </p:nvSpPr>
          <p:spPr bwMode="auto">
            <a:xfrm>
              <a:off x="6865938" y="5072063"/>
              <a:ext cx="2224087" cy="403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9900"/>
                  </a:solidFill>
                  <a:latin typeface="Arial" charset="0"/>
                </a:defRPr>
              </a:lvl1pPr>
              <a:lvl2pPr marL="742950" indent="-285750">
                <a:defRPr sz="2800" b="1">
                  <a:solidFill>
                    <a:srgbClr val="FF9900"/>
                  </a:solidFill>
                  <a:latin typeface="Arial" charset="0"/>
                </a:defRPr>
              </a:lvl2pPr>
              <a:lvl3pPr marL="1143000" indent="-228600">
                <a:defRPr sz="2800" b="1">
                  <a:solidFill>
                    <a:srgbClr val="FF9900"/>
                  </a:solidFill>
                  <a:latin typeface="Arial" charset="0"/>
                </a:defRPr>
              </a:lvl3pPr>
              <a:lvl4pPr marL="1600200" indent="-228600">
                <a:defRPr sz="2800" b="1">
                  <a:solidFill>
                    <a:srgbClr val="FF9900"/>
                  </a:solidFill>
                  <a:latin typeface="Arial" charset="0"/>
                </a:defRPr>
              </a:lvl4pPr>
              <a:lvl5pPr marL="2057400" indent="-228600">
                <a:defRPr sz="2800" b="1">
                  <a:solidFill>
                    <a:srgbClr val="FF99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cs-CZ" sz="1400" b="0">
                  <a:solidFill>
                    <a:schemeClr val="tx1"/>
                  </a:solidFill>
                  <a:cs typeface="Arial" charset="0"/>
                </a:rPr>
                <a:t>Pružnost pevnost</a:t>
              </a:r>
              <a:endParaRPr lang="sv-SE" sz="14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6913" y="5287963"/>
              <a:ext cx="800100" cy="61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24"/>
            <p:cNvSpPr txBox="1">
              <a:spLocks noChangeArrowheads="1"/>
            </p:cNvSpPr>
            <p:nvPr/>
          </p:nvSpPr>
          <p:spPr bwMode="auto">
            <a:xfrm>
              <a:off x="3029904" y="5935664"/>
              <a:ext cx="3806666" cy="403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 b="1">
                  <a:solidFill>
                    <a:srgbClr val="FF9900"/>
                  </a:solidFill>
                  <a:latin typeface="Arial" charset="0"/>
                </a:defRPr>
              </a:lvl1pPr>
              <a:lvl2pPr marL="742950" indent="-285750">
                <a:defRPr sz="2800" b="1">
                  <a:solidFill>
                    <a:srgbClr val="FF9900"/>
                  </a:solidFill>
                  <a:latin typeface="Arial" charset="0"/>
                </a:defRPr>
              </a:lvl2pPr>
              <a:lvl3pPr marL="1143000" indent="-228600">
                <a:defRPr sz="2800" b="1">
                  <a:solidFill>
                    <a:srgbClr val="FF9900"/>
                  </a:solidFill>
                  <a:latin typeface="Arial" charset="0"/>
                </a:defRPr>
              </a:lvl3pPr>
              <a:lvl4pPr marL="1600200" indent="-228600">
                <a:defRPr sz="2800" b="1">
                  <a:solidFill>
                    <a:srgbClr val="FF9900"/>
                  </a:solidFill>
                  <a:latin typeface="Arial" charset="0"/>
                </a:defRPr>
              </a:lvl4pPr>
              <a:lvl5pPr marL="2057400" indent="-228600">
                <a:defRPr sz="2800" b="1">
                  <a:solidFill>
                    <a:srgbClr val="FF99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cs-CZ" sz="1400" b="0" dirty="0">
                  <a:solidFill>
                    <a:schemeClr val="tx1"/>
                  </a:solidFill>
                  <a:cs typeface="Arial" charset="0"/>
                </a:rPr>
                <a:t>Uživatelem </a:t>
              </a:r>
              <a:r>
                <a:rPr lang="cs-CZ" sz="1400" b="0" dirty="0" smtClean="0">
                  <a:solidFill>
                    <a:schemeClr val="tx1"/>
                  </a:solidFill>
                  <a:cs typeface="Arial" charset="0"/>
                </a:rPr>
                <a:t>definované </a:t>
              </a:r>
              <a:r>
                <a:rPr lang="cs-CZ" sz="1400" b="0" dirty="0">
                  <a:solidFill>
                    <a:schemeClr val="tx1"/>
                  </a:solidFill>
                  <a:cs typeface="Arial" charset="0"/>
                </a:rPr>
                <a:t>rovnice</a:t>
              </a:r>
              <a:endParaRPr lang="sv-SE" sz="1400" b="0" dirty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19" name="Picture 32" descr="T:\KSEFTDOC\COMSOL\==Akce==\Customer_vizits\2015\2015_07_Meopta\==Work==\Telescope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383" y="1484316"/>
              <a:ext cx="1800225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Skupina 19"/>
            <p:cNvGrpSpPr>
              <a:grpSpLocks/>
            </p:cNvGrpSpPr>
            <p:nvPr/>
          </p:nvGrpSpPr>
          <p:grpSpPr bwMode="auto">
            <a:xfrm>
              <a:off x="2859089" y="2219333"/>
              <a:ext cx="4037012" cy="3076575"/>
              <a:chOff x="2859088" y="2219326"/>
              <a:chExt cx="4037012" cy="3076574"/>
            </a:xfrm>
          </p:grpSpPr>
          <p:grpSp>
            <p:nvGrpSpPr>
              <p:cNvPr id="22" name="Group 28"/>
              <p:cNvGrpSpPr>
                <a:grpSpLocks/>
              </p:cNvGrpSpPr>
              <p:nvPr/>
            </p:nvGrpSpPr>
            <p:grpSpPr bwMode="auto">
              <a:xfrm>
                <a:off x="2859088" y="2557463"/>
                <a:ext cx="4037012" cy="2738437"/>
                <a:chOff x="1801" y="1611"/>
                <a:chExt cx="2543" cy="1725"/>
              </a:xfrm>
            </p:grpSpPr>
            <p:pic>
              <p:nvPicPr>
                <p:cNvPr id="24" name="Picture 2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t="-2" b="-1624"/>
                <a:stretch>
                  <a:fillRect/>
                </a:stretch>
              </p:blipFill>
              <p:spPr bwMode="auto">
                <a:xfrm>
                  <a:off x="2213" y="1611"/>
                  <a:ext cx="22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57" y="2877"/>
                  <a:ext cx="225" cy="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4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85" y="1671"/>
                  <a:ext cx="242" cy="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5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17" y="2922"/>
                  <a:ext cx="242" cy="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6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7" y="2265"/>
                  <a:ext cx="327" cy="1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7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01" y="2276"/>
                  <a:ext cx="328" cy="1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30" name="Group 27"/>
                <p:cNvGrpSpPr>
                  <a:grpSpLocks/>
                </p:cNvGrpSpPr>
                <p:nvPr/>
              </p:nvGrpSpPr>
              <p:grpSpPr bwMode="auto">
                <a:xfrm>
                  <a:off x="2164" y="1675"/>
                  <a:ext cx="1818" cy="1349"/>
                  <a:chOff x="2164" y="1675"/>
                  <a:chExt cx="1818" cy="1349"/>
                </a:xfrm>
              </p:grpSpPr>
              <p:pic>
                <p:nvPicPr>
                  <p:cNvPr id="32" name="Picture 3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23" y="2202"/>
                    <a:ext cx="1353" cy="3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3" name="Oval 17"/>
                  <p:cNvSpPr/>
                  <p:nvPr/>
                </p:nvSpPr>
                <p:spPr>
                  <a:xfrm>
                    <a:off x="2164" y="1675"/>
                    <a:ext cx="1818" cy="1349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eaLnBrk="1" hangingPunct="1">
                      <a:lnSpc>
                        <a:spcPct val="100000"/>
                      </a:lnSpc>
                      <a:buFontTx/>
                      <a:buNone/>
                      <a:defRPr/>
                    </a:pPr>
                    <a:endParaRPr lang="sv-SE" sz="1800" b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pic>
              <p:nvPicPr>
                <p:cNvPr id="31" name="Picture 14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99" y="3059"/>
                  <a:ext cx="183" cy="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3" name="Picture 14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0913" y="2219326"/>
                <a:ext cx="290512" cy="439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4233871" y="1323975"/>
              <a:ext cx="935036" cy="403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9900"/>
                  </a:solidFill>
                  <a:latin typeface="Arial" charset="0"/>
                </a:defRPr>
              </a:lvl1pPr>
              <a:lvl2pPr marL="742950" indent="-285750">
                <a:defRPr sz="2800" b="1">
                  <a:solidFill>
                    <a:srgbClr val="FF9900"/>
                  </a:solidFill>
                  <a:latin typeface="Arial" charset="0"/>
                </a:defRPr>
              </a:lvl2pPr>
              <a:lvl3pPr marL="1143000" indent="-228600">
                <a:defRPr sz="2800" b="1">
                  <a:solidFill>
                    <a:srgbClr val="FF9900"/>
                  </a:solidFill>
                  <a:latin typeface="Arial" charset="0"/>
                </a:defRPr>
              </a:lvl3pPr>
              <a:lvl4pPr marL="1600200" indent="-228600">
                <a:defRPr sz="2800" b="1">
                  <a:solidFill>
                    <a:srgbClr val="FF9900"/>
                  </a:solidFill>
                  <a:latin typeface="Arial" charset="0"/>
                </a:defRPr>
              </a:lvl4pPr>
              <a:lvl5pPr marL="2057400" indent="-228600">
                <a:defRPr sz="2800" b="1">
                  <a:solidFill>
                    <a:srgbClr val="FF99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en-US" sz="1400" b="0">
                  <a:solidFill>
                    <a:schemeClr val="tx1"/>
                  </a:solidFill>
                  <a:cs typeface="Arial" charset="0"/>
                </a:rPr>
                <a:t>Optika</a:t>
              </a:r>
              <a:endParaRPr lang="sv-SE" sz="1400" b="0">
                <a:solidFill>
                  <a:schemeClr val="tx1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90107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081" y="357188"/>
            <a:ext cx="4647895" cy="401723"/>
          </a:xfrm>
        </p:spPr>
        <p:txBody>
          <a:bodyPr/>
          <a:lstStyle/>
          <a:p>
            <a:r>
              <a:rPr lang="cs-CZ" dirty="0" smtClean="0"/>
              <a:t>Co je to COSMOL </a:t>
            </a:r>
            <a:r>
              <a:rPr lang="cs-CZ" dirty="0" err="1" smtClean="0"/>
              <a:t>Multiphysics</a:t>
            </a:r>
            <a:endParaRPr lang="cs-CZ" dirty="0"/>
          </a:p>
        </p:txBody>
      </p:sp>
      <p:grpSp>
        <p:nvGrpSpPr>
          <p:cNvPr id="9" name="Skupina 8"/>
          <p:cNvGrpSpPr/>
          <p:nvPr/>
        </p:nvGrpSpPr>
        <p:grpSpPr>
          <a:xfrm>
            <a:off x="396007" y="699542"/>
            <a:ext cx="8352457" cy="4200693"/>
            <a:chOff x="396007" y="699542"/>
            <a:chExt cx="8352457" cy="4200693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949" r="37210"/>
            <a:stretch>
              <a:fillRect/>
            </a:stretch>
          </p:blipFill>
          <p:spPr bwMode="auto">
            <a:xfrm>
              <a:off x="396007" y="699542"/>
              <a:ext cx="1966913" cy="366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0540" r="39111"/>
            <a:stretch>
              <a:fillRect/>
            </a:stretch>
          </p:blipFill>
          <p:spPr bwMode="auto">
            <a:xfrm>
              <a:off x="2699792" y="699542"/>
              <a:ext cx="1611313" cy="366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ovéPole 89"/>
            <p:cNvSpPr txBox="1">
              <a:spLocks noChangeArrowheads="1"/>
            </p:cNvSpPr>
            <p:nvPr/>
          </p:nvSpPr>
          <p:spPr bwMode="auto">
            <a:xfrm>
              <a:off x="2855367" y="4561681"/>
              <a:ext cx="1300162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9900"/>
                  </a:solidFill>
                  <a:latin typeface="Arial" pitchFamily="34" charset="0"/>
                </a:defRPr>
              </a:lvl1pPr>
              <a:lvl2pPr marL="742950" indent="-285750">
                <a:defRPr sz="2800" b="1">
                  <a:solidFill>
                    <a:srgbClr val="FF9900"/>
                  </a:solidFill>
                  <a:latin typeface="Arial" pitchFamily="34" charset="0"/>
                </a:defRPr>
              </a:lvl2pPr>
              <a:lvl3pPr marL="1143000" indent="-228600">
                <a:defRPr sz="2800" b="1">
                  <a:solidFill>
                    <a:srgbClr val="FF9900"/>
                  </a:solidFill>
                  <a:latin typeface="Arial" pitchFamily="34" charset="0"/>
                </a:defRPr>
              </a:lvl3pPr>
              <a:lvl4pPr marL="1600200" indent="-228600">
                <a:defRPr sz="2800" b="1">
                  <a:solidFill>
                    <a:srgbClr val="FF9900"/>
                  </a:solidFill>
                  <a:latin typeface="Arial" pitchFamily="34" charset="0"/>
                </a:defRPr>
              </a:lvl4pPr>
              <a:lvl5pPr marL="2057400" indent="-228600">
                <a:defRPr sz="2800" b="1">
                  <a:solidFill>
                    <a:srgbClr val="FF99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pitchFamily="34" charset="0"/>
                </a:defRPr>
              </a:lvl9pPr>
            </a:lstStyle>
            <a:p>
              <a:pPr algn="l">
                <a:buFontTx/>
                <a:buNone/>
              </a:pPr>
              <a:r>
                <a:rPr lang="en-US" sz="1600" b="0" i="1" dirty="0" err="1">
                  <a:solidFill>
                    <a:schemeClr val="tx1"/>
                  </a:solidFill>
                </a:rPr>
                <a:t>Diskretizace</a:t>
              </a:r>
              <a:endParaRPr lang="cs-CZ" sz="1600" b="0" i="1" dirty="0">
                <a:solidFill>
                  <a:schemeClr val="tx1"/>
                </a:solidFill>
              </a:endParaRP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98725" l="14066" r="70713">
                          <a14:foregroundMark x1="52023" y1="4554" x2="47977" y2="16758"/>
                          <a14:foregroundMark x1="48362" y1="37887" x2="55684" y2="34791"/>
                          <a14:foregroundMark x1="48362" y1="44080" x2="54528" y2="40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454" r="28637"/>
            <a:stretch/>
          </p:blipFill>
          <p:spPr bwMode="auto">
            <a:xfrm>
              <a:off x="4773127" y="852301"/>
              <a:ext cx="1838559" cy="3358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xmlns="" w="50800" cap="flat" cmpd="sng">
                  <a:solidFill>
                    <a:schemeClr val="bg2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879" b="98594" l="17534" r="6474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758" r="29242"/>
            <a:stretch/>
          </p:blipFill>
          <p:spPr bwMode="auto">
            <a:xfrm>
              <a:off x="6875240" y="791127"/>
              <a:ext cx="1873224" cy="3480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xmlns="" w="50800" cap="flat" cmpd="sng">
                  <a:solidFill>
                    <a:schemeClr val="bg2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ovéPole 89"/>
            <p:cNvSpPr txBox="1">
              <a:spLocks noChangeArrowheads="1"/>
            </p:cNvSpPr>
            <p:nvPr/>
          </p:nvSpPr>
          <p:spPr bwMode="auto">
            <a:xfrm>
              <a:off x="4716016" y="4561681"/>
              <a:ext cx="195277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9900"/>
                  </a:solidFill>
                  <a:latin typeface="Arial" pitchFamily="34" charset="0"/>
                </a:defRPr>
              </a:lvl1pPr>
              <a:lvl2pPr marL="742950" indent="-285750">
                <a:defRPr sz="2800" b="1">
                  <a:solidFill>
                    <a:srgbClr val="FF9900"/>
                  </a:solidFill>
                  <a:latin typeface="Arial" pitchFamily="34" charset="0"/>
                </a:defRPr>
              </a:lvl2pPr>
              <a:lvl3pPr marL="1143000" indent="-228600">
                <a:defRPr sz="2800" b="1">
                  <a:solidFill>
                    <a:srgbClr val="FF9900"/>
                  </a:solidFill>
                  <a:latin typeface="Arial" pitchFamily="34" charset="0"/>
                </a:defRPr>
              </a:lvl3pPr>
              <a:lvl4pPr marL="1600200" indent="-228600">
                <a:defRPr sz="2800" b="1">
                  <a:solidFill>
                    <a:srgbClr val="FF9900"/>
                  </a:solidFill>
                  <a:latin typeface="Arial" pitchFamily="34" charset="0"/>
                </a:defRPr>
              </a:lvl4pPr>
              <a:lvl5pPr marL="2057400" indent="-228600">
                <a:defRPr sz="2800" b="1">
                  <a:solidFill>
                    <a:srgbClr val="FF99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pitchFamily="34" charset="0"/>
                </a:defRPr>
              </a:lvl9pPr>
            </a:lstStyle>
            <a:p>
              <a:pPr algn="l">
                <a:buFontTx/>
                <a:buNone/>
              </a:pPr>
              <a:r>
                <a:rPr lang="cs-CZ" sz="1600" b="0" i="1" dirty="0" smtClean="0">
                  <a:solidFill>
                    <a:schemeClr val="tx1"/>
                  </a:solidFill>
                </a:rPr>
                <a:t>Okrajové podmínky</a:t>
              </a:r>
              <a:endParaRPr lang="cs-CZ" sz="1600" b="0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TextovéPole 89"/>
            <p:cNvSpPr txBox="1">
              <a:spLocks noChangeArrowheads="1"/>
            </p:cNvSpPr>
            <p:nvPr/>
          </p:nvSpPr>
          <p:spPr bwMode="auto">
            <a:xfrm>
              <a:off x="7304341" y="4561681"/>
              <a:ext cx="10150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9900"/>
                  </a:solidFill>
                  <a:latin typeface="Arial" pitchFamily="34" charset="0"/>
                </a:defRPr>
              </a:lvl1pPr>
              <a:lvl2pPr marL="742950" indent="-285750">
                <a:defRPr sz="2800" b="1">
                  <a:solidFill>
                    <a:srgbClr val="FF9900"/>
                  </a:solidFill>
                  <a:latin typeface="Arial" pitchFamily="34" charset="0"/>
                </a:defRPr>
              </a:lvl2pPr>
              <a:lvl3pPr marL="1143000" indent="-228600">
                <a:defRPr sz="2800" b="1">
                  <a:solidFill>
                    <a:srgbClr val="FF9900"/>
                  </a:solidFill>
                  <a:latin typeface="Arial" pitchFamily="34" charset="0"/>
                </a:defRPr>
              </a:lvl3pPr>
              <a:lvl4pPr marL="1600200" indent="-228600">
                <a:defRPr sz="2800" b="1">
                  <a:solidFill>
                    <a:srgbClr val="FF9900"/>
                  </a:solidFill>
                  <a:latin typeface="Arial" pitchFamily="34" charset="0"/>
                </a:defRPr>
              </a:lvl4pPr>
              <a:lvl5pPr marL="2057400" indent="-228600">
                <a:defRPr sz="2800" b="1">
                  <a:solidFill>
                    <a:srgbClr val="FF99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pitchFamily="34" charset="0"/>
                </a:defRPr>
              </a:lvl9pPr>
            </a:lstStyle>
            <a:p>
              <a:pPr algn="l">
                <a:buFontTx/>
                <a:buNone/>
              </a:pPr>
              <a:r>
                <a:rPr lang="cs-CZ" sz="1600" b="0" i="1" dirty="0" smtClean="0">
                  <a:solidFill>
                    <a:schemeClr val="tx1"/>
                  </a:solidFill>
                </a:rPr>
                <a:t>Výsledek</a:t>
              </a:r>
              <a:endParaRPr lang="cs-CZ" sz="1600" b="0" i="1" dirty="0">
                <a:solidFill>
                  <a:schemeClr val="tx1"/>
                </a:solidFill>
              </a:endParaRPr>
            </a:p>
          </p:txBody>
        </p:sp>
        <p:sp>
          <p:nvSpPr>
            <p:cNvPr id="15" name="TextovéPole 89"/>
            <p:cNvSpPr txBox="1">
              <a:spLocks noChangeArrowheads="1"/>
            </p:cNvSpPr>
            <p:nvPr/>
          </p:nvSpPr>
          <p:spPr bwMode="auto">
            <a:xfrm>
              <a:off x="807832" y="4561681"/>
              <a:ext cx="11432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9900"/>
                  </a:solidFill>
                  <a:latin typeface="Arial" pitchFamily="34" charset="0"/>
                </a:defRPr>
              </a:lvl1pPr>
              <a:lvl2pPr marL="742950" indent="-285750">
                <a:defRPr sz="2800" b="1">
                  <a:solidFill>
                    <a:srgbClr val="FF9900"/>
                  </a:solidFill>
                  <a:latin typeface="Arial" pitchFamily="34" charset="0"/>
                </a:defRPr>
              </a:lvl2pPr>
              <a:lvl3pPr marL="1143000" indent="-228600">
                <a:defRPr sz="2800" b="1">
                  <a:solidFill>
                    <a:srgbClr val="FF9900"/>
                  </a:solidFill>
                  <a:latin typeface="Arial" pitchFamily="34" charset="0"/>
                </a:defRPr>
              </a:lvl3pPr>
              <a:lvl4pPr marL="1600200" indent="-228600">
                <a:defRPr sz="2800" b="1">
                  <a:solidFill>
                    <a:srgbClr val="FF9900"/>
                  </a:solidFill>
                  <a:latin typeface="Arial" pitchFamily="34" charset="0"/>
                </a:defRPr>
              </a:lvl4pPr>
              <a:lvl5pPr marL="2057400" indent="-228600">
                <a:defRPr sz="2800" b="1">
                  <a:solidFill>
                    <a:srgbClr val="FF99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>
                  <a:solidFill>
                    <a:srgbClr val="FF9900"/>
                  </a:solidFill>
                  <a:latin typeface="Arial" pitchFamily="34" charset="0"/>
                </a:defRPr>
              </a:lvl9pPr>
            </a:lstStyle>
            <a:p>
              <a:pPr algn="l">
                <a:buFontTx/>
                <a:buNone/>
              </a:pPr>
              <a:r>
                <a:rPr lang="cs-CZ" sz="1600" b="0" i="1" dirty="0" smtClean="0">
                  <a:solidFill>
                    <a:schemeClr val="tx1"/>
                  </a:solidFill>
                </a:rPr>
                <a:t>Geometrie</a:t>
              </a:r>
              <a:endParaRPr lang="cs-CZ" sz="1600" b="0" i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89937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081" y="357188"/>
            <a:ext cx="4394620" cy="401723"/>
          </a:xfrm>
        </p:spPr>
        <p:txBody>
          <a:bodyPr/>
          <a:lstStyle/>
          <a:p>
            <a:r>
              <a:rPr lang="cs-CZ" dirty="0" smtClean="0"/>
              <a:t>Grafické rozhraní &amp; </a:t>
            </a:r>
            <a:r>
              <a:rPr lang="cs-CZ" dirty="0" err="1" smtClean="0"/>
              <a:t>workflow</a:t>
            </a:r>
            <a:endParaRPr lang="cs-CZ" dirty="0"/>
          </a:p>
        </p:txBody>
      </p:sp>
      <p:pic>
        <p:nvPicPr>
          <p:cNvPr id="4" name="Picture 2" descr="D:\HUMUSOFT\Figures\COMSOL_Multiphysics_GU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169" y="915566"/>
            <a:ext cx="7079663" cy="3834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6400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humusoft">
  <a:themeElements>
    <a:clrScheme name="1_humusoft 8">
      <a:dk1>
        <a:srgbClr val="000000"/>
      </a:dk1>
      <a:lt1>
        <a:srgbClr val="FFFFFF"/>
      </a:lt1>
      <a:dk2>
        <a:srgbClr val="0000BC"/>
      </a:dk2>
      <a:lt2>
        <a:srgbClr val="6464FF"/>
      </a:lt2>
      <a:accent1>
        <a:srgbClr val="C8C8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E0E0FF"/>
      </a:accent5>
      <a:accent6>
        <a:srgbClr val="E70000"/>
      </a:accent6>
      <a:hlink>
        <a:srgbClr val="FF9632"/>
      </a:hlink>
      <a:folHlink>
        <a:srgbClr val="B2B2B2"/>
      </a:folHlink>
    </a:clrScheme>
    <a:fontScheme name="1_humuso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FF"/>
        </a:solidFill>
        <a:ln w="508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cs-CZ" sz="28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FF"/>
        </a:solidFill>
        <a:ln w="508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cs-CZ" sz="28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humusof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umusof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umusof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umusof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umusof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umusof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umusof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umusoft 8">
        <a:dk1>
          <a:srgbClr val="000000"/>
        </a:dk1>
        <a:lt1>
          <a:srgbClr val="FFFFFF"/>
        </a:lt1>
        <a:dk2>
          <a:srgbClr val="0000BC"/>
        </a:dk2>
        <a:lt2>
          <a:srgbClr val="6464FF"/>
        </a:lt2>
        <a:accent1>
          <a:srgbClr val="C8C8FF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E0E0FF"/>
        </a:accent5>
        <a:accent6>
          <a:srgbClr val="E70000"/>
        </a:accent6>
        <a:hlink>
          <a:srgbClr val="FF963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Prezentace_vzor_16_9_pismo18pt</Template>
  <TotalTime>2894</TotalTime>
  <Words>372</Words>
  <Application>Microsoft Office PowerPoint</Application>
  <PresentationFormat>Prezentácia na obrazovke (16:9)</PresentationFormat>
  <Paragraphs>108</Paragraphs>
  <Slides>26</Slides>
  <Notes>4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27" baseType="lpstr">
      <vt:lpstr>1_humusoft</vt:lpstr>
      <vt:lpstr>Výpočty na clusteru CVTI SR</vt:lpstr>
      <vt:lpstr>Nově instalované programy na CVTI SR</vt:lpstr>
      <vt:lpstr>Dostupné produkty</vt:lpstr>
      <vt:lpstr>Licence – COMSOL Multiphysics</vt:lpstr>
      <vt:lpstr>Licence – COMSOL Server</vt:lpstr>
      <vt:lpstr>Snímka 6</vt:lpstr>
      <vt:lpstr>Co je to COSMOL Multiphysics</vt:lpstr>
      <vt:lpstr>Co je to COSMOL Multiphysics</vt:lpstr>
      <vt:lpstr>Grafické rozhraní &amp; workflow</vt:lpstr>
      <vt:lpstr>Instalační příručky</vt:lpstr>
      <vt:lpstr>Základní předpoklady</vt:lpstr>
      <vt:lpstr>Kroky před samotnou instalací</vt:lpstr>
      <vt:lpstr>Dispozice</vt:lpstr>
      <vt:lpstr>Instalace</vt:lpstr>
      <vt:lpstr>Instalace</vt:lpstr>
      <vt:lpstr>Instalace – setupconfig.ini</vt:lpstr>
      <vt:lpstr>Cluster výpočty</vt:lpstr>
      <vt:lpstr>Spuštění z příkazové řádky</vt:lpstr>
      <vt:lpstr>Client - server</vt:lpstr>
      <vt:lpstr>Snímka 20</vt:lpstr>
      <vt:lpstr>Co je to COSMOL Server?</vt:lpstr>
      <vt:lpstr>Co je to COSMOL Server?</vt:lpstr>
      <vt:lpstr>Instalace – s GUI</vt:lpstr>
      <vt:lpstr>Spuštění – COMSOL Server</vt:lpstr>
      <vt:lpstr>Snímka 25</vt:lpstr>
      <vt:lpstr>Připojení na COMSOL Server</vt:lpstr>
    </vt:vector>
  </TitlesOfParts>
  <Company>Czech Republic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ludvik</dc:creator>
  <cp:lastModifiedBy>dalibor.bosnak</cp:lastModifiedBy>
  <cp:revision>48</cp:revision>
  <dcterms:created xsi:type="dcterms:W3CDTF">2015-11-18T06:51:40Z</dcterms:created>
  <dcterms:modified xsi:type="dcterms:W3CDTF">2016-04-14T08:25:56Z</dcterms:modified>
</cp:coreProperties>
</file>